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6" r:id="rId15"/>
    <p:sldId id="31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3" r:id="rId34"/>
    <p:sldId id="314" r:id="rId35"/>
    <p:sldId id="31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7" r:id="rId45"/>
    <p:sldId id="295" r:id="rId46"/>
    <p:sldId id="298" r:id="rId47"/>
    <p:sldId id="305" r:id="rId48"/>
    <p:sldId id="299" r:id="rId49"/>
    <p:sldId id="300" r:id="rId50"/>
    <p:sldId id="301" r:id="rId51"/>
    <p:sldId id="302" r:id="rId52"/>
    <p:sldId id="303" r:id="rId53"/>
    <p:sldId id="307" r:id="rId54"/>
    <p:sldId id="304" r:id="rId55"/>
    <p:sldId id="306" r:id="rId56"/>
    <p:sldId id="308" r:id="rId57"/>
    <p:sldId id="309" r:id="rId58"/>
    <p:sldId id="310" r:id="rId59"/>
    <p:sldId id="311" r:id="rId60"/>
    <p:sldId id="31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go.mail.ru/frame.html?q=%E8%E7%EE%E1%F0%E0%E6%E5%ED%E8%E5%20%F2%E5%EB%E5%E2%E8%E7%EE%F0%E0&amp;rch=l&amp;jsa=1&amp;sf=0&amp;cf=3&amp;is=0&amp;type=all" TargetMode="External"/><Relationship Id="rId4" Type="http://schemas.openxmlformats.org/officeDocument/2006/relationships/image" Target="../media/image1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357188" y="609601"/>
            <a:ext cx="8001026" cy="1533516"/>
          </a:xfrm>
        </p:spPr>
        <p:txBody>
          <a:bodyPr/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Саногенез</a:t>
            </a:r>
            <a:endParaRPr lang="ru-RU" sz="5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815291" cy="423863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Алгоритм и инструменты управления здоровьем</a:t>
            </a:r>
          </a:p>
          <a:p>
            <a:pPr algn="ctr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Зав. кафедрой психотерапии и наркологии КГМА</a:t>
            </a:r>
          </a:p>
          <a:p>
            <a:pPr algn="ctr">
              <a:buNone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Д.м.н.,профессор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А.М.Карпов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upload.wikimedia.org/wikipedia/commons/thumb/d/d8/Benzopyrene_DNA_adduct_1JDG.png/555px-Benzopyrene_DNA_adduct_1JD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-214313"/>
            <a:ext cx="52863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1" descr="http://upload.wikimedia.org/wikipedia/commons/9/9e/Parallel_telomere_quadru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413" y="763588"/>
            <a:ext cx="584517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7886700" cy="10001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Роль генома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643937" cy="5572125"/>
          </a:xfrm>
        </p:spPr>
        <p:txBody>
          <a:bodyPr>
            <a:normAutofit lnSpcReduction="10000"/>
          </a:bodyPr>
          <a:lstStyle/>
          <a:p>
            <a:r>
              <a:rPr lang="ru-RU" b="1" smtClean="0">
                <a:latin typeface="Arial" charset="0"/>
                <a:cs typeface="Arial" charset="0"/>
              </a:rPr>
              <a:t>Организм может меняться – приобретать и утрачивать какие-то свойства, но изменчивость ограничена геномом.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Тех признаков, для появления которых нет генов, у человек никогда не появится.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 Геном является верхним пределом возможностей человека. Но нижнего предела нет. Одномоментно активны 10% генов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7724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Значение ДНК </a:t>
            </a:r>
          </a:p>
        </p:txBody>
      </p:sp>
      <p:sp>
        <p:nvSpPr>
          <p:cNvPr id="71683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8215313" cy="4857750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b="1" smtClean="0">
                <a:latin typeface="Arial" charset="0"/>
                <a:cs typeface="Arial" charset="0"/>
              </a:rPr>
              <a:t>ДНК - самое ценное и важное вещество в природе. Это единственная молекула, которая является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бессмертной</a:t>
            </a:r>
            <a:r>
              <a:rPr lang="ru-RU" b="1" smtClean="0">
                <a:latin typeface="Arial" charset="0"/>
                <a:cs typeface="Arial" charset="0"/>
              </a:rPr>
              <a:t>, передается потомкам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В живом организме постоянно происходит процесс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самообновления</a:t>
            </a:r>
            <a:r>
              <a:rPr lang="ru-RU" b="1" smtClean="0">
                <a:latin typeface="Arial" charset="0"/>
                <a:cs typeface="Arial" charset="0"/>
              </a:rPr>
              <a:t> клеток. Его полнота зависит от ДНК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ДНК можно действовать речью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429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разработана </a:t>
            </a:r>
            <a:r>
              <a:rPr lang="ru-RU" b="1" dirty="0" smtClean="0"/>
              <a:t>специальная </a:t>
            </a:r>
            <a:r>
              <a:rPr lang="ru-RU" b="1" dirty="0" smtClean="0"/>
              <a:t>программа трансформации человеческой речи в колебания, наложения </a:t>
            </a:r>
            <a:r>
              <a:rPr lang="ru-RU" b="1" dirty="0" smtClean="0"/>
              <a:t>на </a:t>
            </a:r>
            <a:r>
              <a:rPr lang="ru-RU" b="1" dirty="0" err="1" smtClean="0"/>
              <a:t>волны-солитоны</a:t>
            </a:r>
            <a:r>
              <a:rPr lang="ru-RU" b="1" dirty="0" smtClean="0"/>
              <a:t>, а потом </a:t>
            </a:r>
            <a:r>
              <a:rPr lang="ru-RU" b="1" dirty="0" smtClean="0"/>
              <a:t>воздействия </a:t>
            </a:r>
            <a:r>
              <a:rPr lang="ru-RU" b="1" dirty="0" smtClean="0"/>
              <a:t>на ДНК растений. </a:t>
            </a:r>
            <a:endParaRPr lang="ru-RU" b="1" dirty="0" smtClean="0"/>
          </a:p>
          <a:p>
            <a:r>
              <a:rPr lang="ru-RU" b="1" dirty="0" smtClean="0"/>
              <a:t>Вследствие </a:t>
            </a:r>
            <a:r>
              <a:rPr lang="ru-RU" b="1" dirty="0" smtClean="0"/>
              <a:t>этого значительно убыстрялся рост и качество растений. </a:t>
            </a:r>
            <a:endParaRPr lang="ru-RU" b="1" dirty="0" smtClean="0"/>
          </a:p>
          <a:p>
            <a:r>
              <a:rPr lang="ru-RU" b="1" dirty="0" smtClean="0"/>
              <a:t>После </a:t>
            </a:r>
            <a:r>
              <a:rPr lang="ru-RU" b="1" dirty="0" smtClean="0"/>
              <a:t>воздействия </a:t>
            </a:r>
            <a:r>
              <a:rPr lang="ru-RU" b="1" dirty="0" smtClean="0"/>
              <a:t> на животных у  </a:t>
            </a:r>
            <a:r>
              <a:rPr lang="ru-RU" b="1" dirty="0" smtClean="0"/>
              <a:t>них наблюдалось улучшение </a:t>
            </a:r>
            <a:r>
              <a:rPr lang="ru-RU" b="1" dirty="0" smtClean="0"/>
              <a:t>АД, </a:t>
            </a:r>
            <a:r>
              <a:rPr lang="ru-RU" b="1" dirty="0" smtClean="0"/>
              <a:t>выравнивался пульс, улучшались соматические показатели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Человеческие </a:t>
            </a:r>
            <a:r>
              <a:rPr lang="ru-RU" b="1" dirty="0" smtClean="0">
                <a:solidFill>
                  <a:srgbClr val="FF0000"/>
                </a:solidFill>
              </a:rPr>
              <a:t>мысли могут, как созидать, так и </a:t>
            </a:r>
            <a:r>
              <a:rPr lang="ru-RU" b="1" dirty="0" smtClean="0">
                <a:solidFill>
                  <a:srgbClr val="FF0000"/>
                </a:solidFill>
              </a:rPr>
              <a:t>разрушать. Материализация психотерапии, молитв, воспитания, </a:t>
            </a:r>
            <a:r>
              <a:rPr lang="ru-RU" b="1" dirty="0" err="1" smtClean="0">
                <a:solidFill>
                  <a:srgbClr val="FF0000"/>
                </a:solidFill>
              </a:rPr>
              <a:t>целительства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Люди способны </a:t>
            </a:r>
            <a:r>
              <a:rPr lang="ru-RU" b="1" dirty="0" smtClean="0">
                <a:solidFill>
                  <a:srgbClr val="FF0000"/>
                </a:solidFill>
              </a:rPr>
              <a:t>менять биологию посредством мыслей и чувств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Мысль </a:t>
            </a:r>
            <a:r>
              <a:rPr lang="ru-RU" b="1" dirty="0" smtClean="0"/>
              <a:t>влечет за собой </a:t>
            </a:r>
            <a:r>
              <a:rPr lang="ru-RU" b="1" dirty="0" smtClean="0"/>
              <a:t>образование </a:t>
            </a:r>
            <a:r>
              <a:rPr lang="ru-RU" b="1" dirty="0" smtClean="0"/>
              <a:t>соответствующего химического вещества. </a:t>
            </a:r>
            <a:r>
              <a:rPr lang="ru-RU" b="1" dirty="0" smtClean="0"/>
              <a:t>Плацебо </a:t>
            </a:r>
            <a:r>
              <a:rPr lang="ru-RU" b="1" dirty="0" smtClean="0"/>
              <a:t>в 30% случаев дает </a:t>
            </a:r>
            <a:r>
              <a:rPr lang="ru-RU" b="1" dirty="0" smtClean="0"/>
              <a:t>такой </a:t>
            </a:r>
            <a:r>
              <a:rPr lang="ru-RU" b="1" dirty="0" smtClean="0"/>
              <a:t>же </a:t>
            </a:r>
            <a:r>
              <a:rPr lang="ru-RU" b="1" dirty="0" smtClean="0"/>
              <a:t>эффект как  лекарство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Ум может </a:t>
            </a:r>
            <a:r>
              <a:rPr lang="ru-RU" b="1" dirty="0" smtClean="0">
                <a:solidFill>
                  <a:srgbClr val="FF0000"/>
                </a:solidFill>
              </a:rPr>
              <a:t>создать </a:t>
            </a:r>
            <a:r>
              <a:rPr lang="ru-RU" b="1" dirty="0" smtClean="0">
                <a:solidFill>
                  <a:srgbClr val="FF0000"/>
                </a:solidFill>
              </a:rPr>
              <a:t>любую </a:t>
            </a:r>
            <a:r>
              <a:rPr lang="ru-RU" b="1" dirty="0" smtClean="0">
                <a:solidFill>
                  <a:srgbClr val="FF0000"/>
                </a:solidFill>
              </a:rPr>
              <a:t>биохимическую </a:t>
            </a:r>
            <a:r>
              <a:rPr lang="ru-RU" b="1" dirty="0" smtClean="0">
                <a:solidFill>
                  <a:srgbClr val="FF0000"/>
                </a:solidFill>
              </a:rPr>
              <a:t>реакцию</a:t>
            </a:r>
            <a:r>
              <a:rPr lang="ru-RU" b="1" dirty="0" smtClean="0"/>
              <a:t>.  Важно иметь позитивное  мышление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Старение – это установка</a:t>
            </a:r>
            <a:r>
              <a:rPr lang="ru-RU" b="1" dirty="0" smtClean="0"/>
              <a:t>, </a:t>
            </a:r>
            <a:r>
              <a:rPr lang="ru-RU" b="1" dirty="0" err="1" smtClean="0"/>
              <a:t>самозомбирование</a:t>
            </a:r>
            <a:endParaRPr lang="ru-RU" b="1" dirty="0" smtClean="0"/>
          </a:p>
          <a:p>
            <a:r>
              <a:rPr lang="ru-RU" b="1" dirty="0" smtClean="0"/>
              <a:t>Контроль </a:t>
            </a:r>
            <a:r>
              <a:rPr lang="ru-RU" b="1" dirty="0" smtClean="0"/>
              <a:t>над жизнью принадлежит </a:t>
            </a:r>
            <a:r>
              <a:rPr lang="ru-RU" b="1" dirty="0" smtClean="0"/>
              <a:t>осознанию. </a:t>
            </a:r>
          </a:p>
          <a:p>
            <a:r>
              <a:rPr lang="ru-RU" b="1" dirty="0" smtClean="0"/>
              <a:t>Мы становимся жертвами старения, болезней и смерти в результате наших пробелов знаний о себе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auto">
          <a:xfrm>
            <a:off x="304800" y="381000"/>
            <a:ext cx="8458200" cy="1066800"/>
          </a:xfrm>
          <a:prstGeom prst="ribbon">
            <a:avLst>
              <a:gd name="adj1" fmla="val 12500"/>
              <a:gd name="adj2" fmla="val 6891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ГЕНОТОКСИЧЕСКИЕ ФАКТОРЫ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228600" y="2362200"/>
            <a:ext cx="3581400" cy="1066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4953000" y="2362200"/>
            <a:ext cx="3657600" cy="9906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609600" y="4572000"/>
            <a:ext cx="3581400" cy="1066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5029200" y="4648200"/>
            <a:ext cx="3200400" cy="9906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ТЕРМИЧЕСКИЕ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334000" y="2667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РАДИАЦИОННЫЕ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143000" y="487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ХИМИЧЕСКИЕ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334000" y="4953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ЭНДОГЕННЫЕ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>
            <a:off x="1905000" y="1447800"/>
            <a:ext cx="2133600" cy="9144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H="1">
            <a:off x="3505200" y="1447800"/>
            <a:ext cx="762000" cy="32004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4572000" y="1447800"/>
            <a:ext cx="685800" cy="34290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5181600" y="1447800"/>
            <a:ext cx="1524000" cy="9144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71500"/>
            <a:ext cx="8029575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Термические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генотоксические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факторы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101013" cy="459105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Чем выше температура в среде, тем выше скорость физических и химических реакций, но меньше их избирательность и точность.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Примеры – горячая пища, работа в горячих цехах, жаркий климат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Памперсы, бани, лихорадки до зачатия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43825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Радиационные генотоксические факторы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429625" cy="5072063"/>
          </a:xfrm>
        </p:spPr>
        <p:txBody>
          <a:bodyPr>
            <a:normAutofit lnSpcReduction="10000"/>
          </a:bodyPr>
          <a:lstStyle/>
          <a:p>
            <a:r>
              <a:rPr lang="ru-RU" b="1" smtClean="0">
                <a:latin typeface="Arial" charset="0"/>
                <a:cs typeface="Arial" charset="0"/>
              </a:rPr>
              <a:t>Ультрафиолетовое, рентгеновское и радиоактивное облучения. Проникающая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Проникающая радиация вызывает ионизацию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Радиоактивные вещества содержатся в некоторых строительных материалах – бетоне, кирпиче (больше в красном), граните, асфальте, мраморе.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642938" y="609600"/>
            <a:ext cx="7815262" cy="60483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</a:t>
            </a: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958137" cy="4738687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Радиоактивный газ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радон</a:t>
            </a:r>
            <a:r>
              <a:rPr lang="ru-RU" b="1" smtClean="0">
                <a:latin typeface="Arial" charset="0"/>
                <a:cs typeface="Arial" charset="0"/>
              </a:rPr>
              <a:t> выделяется из земли.</a:t>
            </a:r>
          </a:p>
          <a:p>
            <a:pPr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Высокие концентрации радона создаются в подвалах и погребах, по вентиляционным каналам газ может поступать в жилые помещения. </a:t>
            </a:r>
          </a:p>
          <a:p>
            <a:pPr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Жить в подвалах не рекомендуется, а помещения следует проветривать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3"/>
          <p:cNvSpPr>
            <a:spLocks noChangeArrowheads="1"/>
          </p:cNvSpPr>
          <p:nvPr/>
        </p:nvSpPr>
        <p:spPr bwMode="auto">
          <a:xfrm>
            <a:off x="3048000" y="2057400"/>
            <a:ext cx="2438400" cy="23622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533400" y="3048000"/>
            <a:ext cx="20574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НАГРУЗКА</a:t>
            </a: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1752600" y="990600"/>
            <a:ext cx="2133600" cy="685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2057400" y="106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ГОРМОН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5105400" y="990600"/>
            <a:ext cx="19812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5410200" y="1066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ГЕН</a:t>
            </a:r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6172200" y="3048000"/>
            <a:ext cx="22098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0" name="Text Box 11"/>
          <p:cNvSpPr txBox="1">
            <a:spLocks noChangeArrowheads="1"/>
          </p:cNvSpPr>
          <p:nvPr/>
        </p:nvSpPr>
        <p:spPr bwMode="auto">
          <a:xfrm>
            <a:off x="6324600" y="3124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ФЕРМЕНТ</a:t>
            </a:r>
          </a:p>
        </p:txBody>
      </p:sp>
      <p:sp>
        <p:nvSpPr>
          <p:cNvPr id="61451" name="Rectangle 12"/>
          <p:cNvSpPr>
            <a:spLocks noChangeArrowheads="1"/>
          </p:cNvSpPr>
          <p:nvPr/>
        </p:nvSpPr>
        <p:spPr bwMode="auto">
          <a:xfrm>
            <a:off x="3048000" y="5181600"/>
            <a:ext cx="2286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2" name="Oval 16"/>
          <p:cNvSpPr>
            <a:spLocks noChangeArrowheads="1"/>
          </p:cNvSpPr>
          <p:nvPr/>
        </p:nvSpPr>
        <p:spPr bwMode="auto">
          <a:xfrm>
            <a:off x="2590800" y="4876800"/>
            <a:ext cx="6096000" cy="1219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53" name="Text Box 18"/>
          <p:cNvSpPr txBox="1">
            <a:spLocks noChangeArrowheads="1"/>
          </p:cNvSpPr>
          <p:nvPr/>
        </p:nvSpPr>
        <p:spPr bwMode="auto">
          <a:xfrm>
            <a:off x="30480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ВЕЩЕСТВО</a:t>
            </a:r>
          </a:p>
        </p:txBody>
      </p:sp>
      <p:sp>
        <p:nvSpPr>
          <p:cNvPr id="61454" name="Text Box 19"/>
          <p:cNvSpPr txBox="1">
            <a:spLocks noChangeArrowheads="1"/>
          </p:cNvSpPr>
          <p:nvPr/>
        </p:nvSpPr>
        <p:spPr bwMode="auto">
          <a:xfrm>
            <a:off x="64770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ПРОЦЕСС</a:t>
            </a:r>
          </a:p>
        </p:txBody>
      </p:sp>
      <p:sp>
        <p:nvSpPr>
          <p:cNvPr id="61455" name="Text Box 20"/>
          <p:cNvSpPr txBox="1">
            <a:spLocks noChangeArrowheads="1"/>
          </p:cNvSpPr>
          <p:nvPr/>
        </p:nvSpPr>
        <p:spPr bwMode="auto">
          <a:xfrm>
            <a:off x="3124200" y="2971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САНОГЕНЕЗ</a:t>
            </a:r>
          </a:p>
        </p:txBody>
      </p:sp>
      <p:sp>
        <p:nvSpPr>
          <p:cNvPr id="61456" name="Line 21"/>
          <p:cNvSpPr>
            <a:spLocks noChangeShapeType="1"/>
          </p:cNvSpPr>
          <p:nvPr/>
        </p:nvSpPr>
        <p:spPr bwMode="auto">
          <a:xfrm flipV="1">
            <a:off x="1371600" y="1752600"/>
            <a:ext cx="1066800" cy="12954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57" name="Line 23"/>
          <p:cNvSpPr>
            <a:spLocks noChangeShapeType="1"/>
          </p:cNvSpPr>
          <p:nvPr/>
        </p:nvSpPr>
        <p:spPr bwMode="auto">
          <a:xfrm>
            <a:off x="3886200" y="1295400"/>
            <a:ext cx="12192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58" name="Line 24"/>
          <p:cNvSpPr>
            <a:spLocks noChangeShapeType="1"/>
          </p:cNvSpPr>
          <p:nvPr/>
        </p:nvSpPr>
        <p:spPr bwMode="auto">
          <a:xfrm>
            <a:off x="6400800" y="1600200"/>
            <a:ext cx="99060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59" name="Line 25"/>
          <p:cNvSpPr>
            <a:spLocks noChangeShapeType="1"/>
          </p:cNvSpPr>
          <p:nvPr/>
        </p:nvSpPr>
        <p:spPr bwMode="auto">
          <a:xfrm flipH="1">
            <a:off x="4191000" y="3733800"/>
            <a:ext cx="3048000" cy="1600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60" name="Line 26"/>
          <p:cNvSpPr>
            <a:spLocks noChangeShapeType="1"/>
          </p:cNvSpPr>
          <p:nvPr/>
        </p:nvSpPr>
        <p:spPr bwMode="auto">
          <a:xfrm>
            <a:off x="7239000" y="3733800"/>
            <a:ext cx="381000" cy="1600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61" name="Line 27"/>
          <p:cNvSpPr>
            <a:spLocks noChangeShapeType="1"/>
          </p:cNvSpPr>
          <p:nvPr/>
        </p:nvSpPr>
        <p:spPr bwMode="auto">
          <a:xfrm flipH="1" flipV="1">
            <a:off x="1143000" y="3733800"/>
            <a:ext cx="1447800" cy="1676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815262" cy="7143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Продолжение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358187" cy="5286375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Излучения от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экранов телевизоров и компьютеров, </a:t>
            </a:r>
            <a:r>
              <a:rPr lang="ru-RU" b="1" smtClean="0">
                <a:latin typeface="Arial" charset="0"/>
                <a:cs typeface="Arial" charset="0"/>
              </a:rPr>
              <a:t>особенно старых моделей. Электромагнитные поля частотой 60 гц могут вызвать глазные заболевания, в т.ч. катаракту, злокач. опухоли, снизить иммунитет.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Пользование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мобильными телефонами с</a:t>
            </a:r>
            <a:r>
              <a:rPr lang="ru-RU" b="1" smtClean="0">
                <a:latin typeface="Arial" charset="0"/>
                <a:cs typeface="Arial" charset="0"/>
              </a:rPr>
              <a:t>пособствует развитию опухолей мозга (рад. + терм.)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029575" cy="12858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Химические генотоксические факторы</a:t>
            </a: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15312" cy="485775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Компоненты древесного и табачного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дыма</a:t>
            </a:r>
            <a:r>
              <a:rPr lang="ru-RU" b="1" smtClean="0">
                <a:latin typeface="Arial" charset="0"/>
                <a:cs typeface="Arial" charset="0"/>
              </a:rPr>
              <a:t>. Лучше не курить, не готовить и не есть шашлыки,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Выхлопные газы </a:t>
            </a:r>
            <a:r>
              <a:rPr lang="ru-RU" b="1" smtClean="0">
                <a:latin typeface="Arial" charset="0"/>
                <a:cs typeface="Arial" charset="0"/>
              </a:rPr>
              <a:t>автомобилей</a:t>
            </a:r>
          </a:p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Алкогольсодержащие </a:t>
            </a:r>
            <a:r>
              <a:rPr lang="ru-RU" b="1" smtClean="0">
                <a:latin typeface="Arial" charset="0"/>
                <a:cs typeface="Arial" charset="0"/>
              </a:rPr>
              <a:t>жидкости.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Вещества, использующиеся в производстве резины (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сажа), обуви, смолы, лаки, асбест, никель.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886700" cy="10001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Продолжение- химия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7772400" cy="49291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Гормоны, </a:t>
            </a:r>
            <a:r>
              <a:rPr lang="ru-RU" b="1" smtClean="0">
                <a:latin typeface="Arial" charset="0"/>
                <a:cs typeface="Arial" charset="0"/>
              </a:rPr>
              <a:t>использующиеся как стимуляторы роста мышечной массы животных и птиц, образования молока коровами, яйценоскости курами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Попадая в организм людей, вызывают нарушения эндокринной регуляции, опухоли молочных желез, яичников и яичек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17245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Продолжение - химия</a:t>
            </a:r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429625" cy="51435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Антибиотики</a:t>
            </a:r>
            <a:r>
              <a:rPr lang="ru-RU" b="1" smtClean="0">
                <a:latin typeface="Arial" charset="0"/>
                <a:cs typeface="Arial" charset="0"/>
              </a:rPr>
              <a:t>, применяющиеся для лечения животных, оказываются в пище людей.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Это вызывает появление микробов, устойчивых к антибиотикам, дисбактериозы, аллергические реакции и др.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Антимикробное мыло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>
          <a:xfrm>
            <a:off x="827088" y="609600"/>
            <a:ext cx="7631112" cy="73183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Продолжение - химия</a:t>
            </a: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329237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Свинец</a:t>
            </a:r>
            <a:r>
              <a:rPr lang="ru-RU" sz="2800" b="1" smtClean="0">
                <a:latin typeface="Arial" charset="0"/>
                <a:cs typeface="Arial" charset="0"/>
              </a:rPr>
              <a:t> есть в губой помаде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Ртуть</a:t>
            </a:r>
            <a:r>
              <a:rPr lang="ru-RU" sz="2800" b="1" smtClean="0">
                <a:latin typeface="Arial" charset="0"/>
                <a:cs typeface="Arial" charset="0"/>
              </a:rPr>
              <a:t> содержится в туши для глаз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Фталаты</a:t>
            </a:r>
            <a:r>
              <a:rPr lang="ru-RU" sz="2800" b="1" smtClean="0">
                <a:latin typeface="Arial" charset="0"/>
                <a:cs typeface="Arial" charset="0"/>
              </a:rPr>
              <a:t>, вызывающие рак и бесплодие есть в губной помаде, туши, духах, кремах для кожи, лаках для ногтей, для укладки волос, шампунях, кондиционерах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Парабены</a:t>
            </a:r>
            <a:r>
              <a:rPr lang="ru-RU" sz="2800" b="1" smtClean="0">
                <a:latin typeface="Arial" charset="0"/>
                <a:cs typeface="Arial" charset="0"/>
              </a:rPr>
              <a:t> – способствующие возникновению рака груди и сах. диабета входят в состав дезодорантов</a:t>
            </a:r>
          </a:p>
          <a:p>
            <a:r>
              <a:rPr lang="ru-RU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Гиалуроновая</a:t>
            </a:r>
            <a:r>
              <a:rPr lang="ru-RU" sz="2800" b="1" smtClean="0">
                <a:latin typeface="Arial" charset="0"/>
                <a:cs typeface="Arial" charset="0"/>
              </a:rPr>
              <a:t> кислота в средствах для омоложения способст. возн. глиом в г.мозге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642938" y="609600"/>
            <a:ext cx="7815262" cy="74771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 - химия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143875" cy="5095875"/>
          </a:xfrm>
        </p:spPr>
        <p:txBody>
          <a:bodyPr>
            <a:normAutofit fontScale="925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Диоксин</a:t>
            </a:r>
            <a:r>
              <a:rPr lang="ru-RU" b="1" smtClean="0">
                <a:latin typeface="Arial" charset="0"/>
                <a:cs typeface="Arial" charset="0"/>
              </a:rPr>
              <a:t>, попадающий в продукты из удобрений вызывает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снижение иммунитета,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врожденные поражения позвоночника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кровеносной и нервной системы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болезни печени,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рак,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аутизм</a:t>
            </a:r>
            <a:r>
              <a:rPr lang="ru-RU" b="1" smtClean="0"/>
              <a:t>. </a:t>
            </a:r>
          </a:p>
          <a:p>
            <a:r>
              <a:rPr lang="ru-RU" smtClean="0"/>
              <a:t>   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 - химия</a:t>
            </a:r>
          </a:p>
        </p:txBody>
      </p:sp>
      <p:sp>
        <p:nvSpPr>
          <p:cNvPr id="82947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58188" cy="5357812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   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Гербецид «Раундал</a:t>
            </a:r>
            <a:r>
              <a:rPr lang="ru-RU" b="1" smtClean="0">
                <a:latin typeface="Arial" charset="0"/>
                <a:cs typeface="Arial" charset="0"/>
              </a:rPr>
              <a:t>», накапливается в почве и грунтовых водах, попадая в организм с овощами и фруктами,  вызывает повреждения ДНК</a:t>
            </a:r>
          </a:p>
          <a:p>
            <a:pPr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  недоразвитие эндокринной системы</a:t>
            </a:r>
          </a:p>
          <a:p>
            <a:pPr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  снижение уровня тестостерона,    бесплодие, </a:t>
            </a:r>
          </a:p>
          <a:p>
            <a:pPr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   рак печени, кожи и почек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785813" y="609600"/>
            <a:ext cx="7672387" cy="747713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 - химия</a:t>
            </a:r>
          </a:p>
        </p:txBody>
      </p:sp>
      <p:sp>
        <p:nvSpPr>
          <p:cNvPr id="83971" name="Содержимое 2"/>
          <p:cNvSpPr>
            <a:spLocks noGrp="1"/>
          </p:cNvSpPr>
          <p:nvPr>
            <p:ph idx="1"/>
          </p:nvPr>
        </p:nvSpPr>
        <p:spPr>
          <a:xfrm>
            <a:off x="571500" y="1428750"/>
            <a:ext cx="8286750" cy="5000625"/>
          </a:xfrm>
        </p:spPr>
        <p:txBody>
          <a:bodyPr>
            <a:normAutofit lnSpcReduction="10000"/>
          </a:bodyPr>
          <a:lstStyle/>
          <a:p>
            <a:r>
              <a:rPr lang="ru-RU" b="1" smtClean="0">
                <a:latin typeface="Arial" charset="0"/>
                <a:cs typeface="Arial" charset="0"/>
              </a:rPr>
              <a:t>Интоксикации, возникающие при бактериальных и вирусных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инфекциях, </a:t>
            </a:r>
            <a:r>
              <a:rPr lang="ru-RU" b="1" smtClean="0">
                <a:latin typeface="Arial" charset="0"/>
                <a:cs typeface="Arial" charset="0"/>
              </a:rPr>
              <a:t>могут стать причиной повреждения генов.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 Если беременные женщины болеют инфекционными заболеваниями, например, коревой краснухой, то у детей, которых они вынашивают, повышается риск развития врожденных пороков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642938" y="609600"/>
            <a:ext cx="7815262" cy="5334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 - химия</a:t>
            </a:r>
          </a:p>
        </p:txBody>
      </p:sp>
      <p:sp>
        <p:nvSpPr>
          <p:cNvPr id="8499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358188" cy="5214938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Все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пластмассы полимеры</a:t>
            </a:r>
            <a:r>
              <a:rPr lang="ru-RU" b="1" smtClean="0">
                <a:latin typeface="Arial" charset="0"/>
                <a:cs typeface="Arial" charset="0"/>
              </a:rPr>
              <a:t>. При нагревании они разрушаются и образуются мономеры, часто очень токсичные. Пластмассовая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посуда</a:t>
            </a:r>
            <a:r>
              <a:rPr lang="ru-RU" b="1" smtClean="0">
                <a:latin typeface="Arial" charset="0"/>
                <a:cs typeface="Arial" charset="0"/>
              </a:rPr>
              <a:t>,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чайники, утюги </a:t>
            </a:r>
            <a:r>
              <a:rPr lang="ru-RU" b="1" smtClean="0">
                <a:latin typeface="Arial" charset="0"/>
                <a:cs typeface="Arial" charset="0"/>
              </a:rPr>
              <a:t>и другие нагревающиеся пластмассовые предметы опасны.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Пластиковое покрытие </a:t>
            </a:r>
            <a:r>
              <a:rPr lang="ru-RU" b="1" smtClean="0">
                <a:latin typeface="Arial" charset="0"/>
                <a:cs typeface="Arial" charset="0"/>
              </a:rPr>
              <a:t>стен, полов, мебели должно быть под экологическим контролем.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724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 - химия</a:t>
            </a: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101012" cy="4595812"/>
          </a:xfrm>
        </p:spPr>
        <p:txBody>
          <a:bodyPr>
            <a:normAutofit lnSpcReduction="1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моющие средства </a:t>
            </a:r>
            <a:r>
              <a:rPr lang="ru-RU" b="1" smtClean="0">
                <a:latin typeface="Arial" charset="0"/>
                <a:cs typeface="Arial" charset="0"/>
              </a:rPr>
              <a:t>очень хорошо растворяют пищевые жиры, близкие по составу жирам организма человека, то контакт с ними не желателен.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 Посуду и белье рекомендуется споласкивать не менее 5 раз, чтобы устранить опасные последствия длительного контакта с моющими средствами.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72400" cy="928687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Вещество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358187" cy="5286375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Стройматериалы организма - белки, жиры, углеводы, соли, вода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Источники – продукты.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Условия – сбалансированная диета.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Регуляция аппетита и ферментов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Исключение нарушений питания и пищеварения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101012" cy="7143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Продолжение - химия</a:t>
            </a:r>
          </a:p>
        </p:txBody>
      </p:sp>
      <p:sp>
        <p:nvSpPr>
          <p:cNvPr id="8704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429250"/>
          </a:xfrm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 </a:t>
            </a:r>
            <a:r>
              <a:rPr lang="ru-RU" b="1" smtClean="0">
                <a:latin typeface="Arial" charset="0"/>
                <a:cs typeface="Arial" charset="0"/>
              </a:rPr>
              <a:t>(ГМО)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генномодифицированные продукты </a:t>
            </a:r>
            <a:r>
              <a:rPr lang="ru-RU" b="1" smtClean="0">
                <a:latin typeface="Arial" charset="0"/>
                <a:cs typeface="Arial" charset="0"/>
              </a:rPr>
              <a:t>– картофель, помидоры, пшеница, соя, кукуруза, рис, баклажаны, хлопок, люцерна и др. 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Существуют картофель с внедренными генами земляной бактерии, убивающей колорадского жука;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 засухоустойчивая пшеница с внедренными генами скорпиона;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 помидоры с генами морской камбалы;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 соя и клубника с генами бактерий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684213" y="609600"/>
            <a:ext cx="7773987" cy="73183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ГМО организмы</a:t>
            </a:r>
          </a:p>
        </p:txBody>
      </p:sp>
      <p:sp>
        <p:nvSpPr>
          <p:cNvPr id="88067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4683125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Бактерия синтия создана для поедания нефти после аварии в Мексиканском заливе, но она мутировала и стала питаться белком и уничтожать все живое – рыб, китов, растения, людей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У заразившихся людей начинались бурные воспалительные и некротические процессы с разрушением кожи, мышц, органов, летальным исходом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Эндогенные генотоксические факторы</a:t>
            </a:r>
          </a:p>
        </p:txBody>
      </p:sp>
      <p:sp>
        <p:nvSpPr>
          <p:cNvPr id="89091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101013" cy="4519613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При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стрессах</a:t>
            </a:r>
            <a:r>
              <a:rPr lang="ru-RU" b="1" smtClean="0">
                <a:latin typeface="Arial" charset="0"/>
                <a:cs typeface="Arial" charset="0"/>
              </a:rPr>
              <a:t> повышается уровень гормонов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Активизируется метаболизм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Образуются недоокисленные и переокисленные вещества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7667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http://cumir.ru/images/31/31882/ivan-merzheev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14600" cy="37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5635" y="846004"/>
            <a:ext cx="597666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“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Психические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болезни в большинстве случаев являются последствием ненормальных общественных условий, к которым относятся войны, экономические кризисы,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банкротства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”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И.П.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Мержеевский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(1887</a:t>
            </a:r>
            <a:r>
              <a:rPr lang="ru-RU" sz="3200" b="1" i="1" dirty="0" smtClean="0">
                <a:solidFill>
                  <a:srgbClr val="002060"/>
                </a:solidFill>
                <a:latin typeface="Garamond" panose="02020404030301010803" pitchFamily="18" charset="0"/>
                <a:ea typeface="Calibri"/>
                <a:cs typeface="Times New Roman"/>
              </a:rPr>
              <a:t>)</a:t>
            </a:r>
            <a:endParaRPr lang="ru-RU" sz="3200" b="1" i="1" dirty="0">
              <a:solidFill>
                <a:srgbClr val="002060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9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9532" y="488481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6825" y="444768"/>
            <a:ext cx="31940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лево 16"/>
          <p:cNvSpPr/>
          <p:nvPr/>
        </p:nvSpPr>
        <p:spPr>
          <a:xfrm>
            <a:off x="3510744" y="1533760"/>
            <a:ext cx="21602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1233" y="642369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УСИЛЕНИЕ СОЦИАЛЬНОЙ НАПРЯЖЕННОСТИ В ОБЩЕСТВЕ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57416" y="500965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УВЕЛИЧЕНИЕ ЧИСЛА ЛИЦ С ПСИХИЧЕСКИМИ И ПОВЕДЕНЧЕСКИМИ РАССТРОЙСТВАМИ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2564904"/>
            <a:ext cx="8738666" cy="431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«ПОРОЧНЫЙ КРУГ»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Высокая социальная напряженность в обществе приводит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увеличению числа лиц с психическими и поведенческими расстройствами, что, в свою очередь, усиливает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социальную напряженность в популяции.</a:t>
            </a: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Ц.П. Короленко (1991</a:t>
            </a:r>
            <a:r>
              <a:rPr lang="ru-RU" sz="2800" b="1" i="1" dirty="0">
                <a:solidFill>
                  <a:srgbClr val="002060"/>
                </a:solidFill>
                <a:latin typeface="Garamond" panose="02020404030301010803" pitchFamily="18" charset="0"/>
                <a:ea typeface="Calibri"/>
                <a:cs typeface="Times New Roman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27884" y="836712"/>
            <a:ext cx="214894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ru-RU" alt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ПОКАЗАТЕЛИ УХУДШЕНИЯ </a:t>
            </a:r>
            <a:r>
              <a:rPr lang="ru-RU" alt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ОБЩЕСТВЕННОГО ПСИХИЧЕСКОГО </a:t>
            </a:r>
            <a:r>
              <a:rPr lang="ru-RU" altLang="ru-RU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ЗДОРОВЬЯ В ПЕРИОД РАДИКАЛЬНЫХ </a:t>
            </a:r>
            <a:r>
              <a:rPr lang="ru-RU" alt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ИЗМЕНЕНИЙ - 1991-1995 гг. </a:t>
            </a:r>
            <a:endParaRPr lang="ru-RU" altLang="ru-RU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357299"/>
            <a:ext cx="88216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числа больных психическими расстройствами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1,4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р.</a:t>
            </a:r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частоты суицидов в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1,6 р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заболеваемости пограничными расстройствами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2,9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заболеваемости алкогольными психозами                       в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первичной инвалидности в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 </a:t>
            </a:r>
            <a:r>
              <a:rPr lang="ru-RU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частоты насильственных деяний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против личности 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2,8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Появление новых клинических разновидностей   психических расстройств, связанных с социальным стрессом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Положий Б.С. 2016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8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3"/>
          <p:cNvSpPr>
            <a:spLocks noChangeArrowheads="1"/>
          </p:cNvSpPr>
          <p:nvPr/>
        </p:nvSpPr>
        <p:spPr bwMode="auto">
          <a:xfrm>
            <a:off x="152400" y="228600"/>
            <a:ext cx="8686800" cy="1295400"/>
          </a:xfrm>
          <a:prstGeom prst="ribbon">
            <a:avLst>
              <a:gd name="adj1" fmla="val 12500"/>
              <a:gd name="adj2" fmla="val 6875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1905000" y="762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3300"/>
                </a:solidFill>
                <a:latin typeface="Arial" charset="0"/>
              </a:rPr>
              <a:t>УРОВНИ САНОГЕНЕЗА</a:t>
            </a:r>
          </a:p>
        </p:txBody>
      </p:sp>
      <p:sp>
        <p:nvSpPr>
          <p:cNvPr id="90116" name="Line 24"/>
          <p:cNvSpPr>
            <a:spLocks noChangeShapeType="1"/>
          </p:cNvSpPr>
          <p:nvPr/>
        </p:nvSpPr>
        <p:spPr bwMode="auto">
          <a:xfrm>
            <a:off x="533400" y="58674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7" name="Line 25"/>
          <p:cNvSpPr>
            <a:spLocks noChangeShapeType="1"/>
          </p:cNvSpPr>
          <p:nvPr/>
        </p:nvSpPr>
        <p:spPr bwMode="auto">
          <a:xfrm flipV="1">
            <a:off x="2514600" y="5105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8" name="Line 26"/>
          <p:cNvSpPr>
            <a:spLocks noChangeShapeType="1"/>
          </p:cNvSpPr>
          <p:nvPr/>
        </p:nvSpPr>
        <p:spPr bwMode="auto">
          <a:xfrm>
            <a:off x="2514600" y="5105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9" name="Line 27"/>
          <p:cNvSpPr>
            <a:spLocks noChangeShapeType="1"/>
          </p:cNvSpPr>
          <p:nvPr/>
        </p:nvSpPr>
        <p:spPr bwMode="auto">
          <a:xfrm flipV="1">
            <a:off x="3962400" y="44196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0" name="Line 28"/>
          <p:cNvSpPr>
            <a:spLocks noChangeShapeType="1"/>
          </p:cNvSpPr>
          <p:nvPr/>
        </p:nvSpPr>
        <p:spPr bwMode="auto">
          <a:xfrm>
            <a:off x="3962400" y="4419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1" name="Line 29"/>
          <p:cNvSpPr>
            <a:spLocks noChangeShapeType="1"/>
          </p:cNvSpPr>
          <p:nvPr/>
        </p:nvSpPr>
        <p:spPr bwMode="auto">
          <a:xfrm flipV="1">
            <a:off x="5181600" y="37338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2" name="Line 30"/>
          <p:cNvSpPr>
            <a:spLocks noChangeShapeType="1"/>
          </p:cNvSpPr>
          <p:nvPr/>
        </p:nvSpPr>
        <p:spPr bwMode="auto">
          <a:xfrm>
            <a:off x="5181600" y="3733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3" name="Line 31"/>
          <p:cNvSpPr>
            <a:spLocks noChangeShapeType="1"/>
          </p:cNvSpPr>
          <p:nvPr/>
        </p:nvSpPr>
        <p:spPr bwMode="auto">
          <a:xfrm flipV="1">
            <a:off x="6553200" y="30480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32"/>
          <p:cNvSpPr>
            <a:spLocks noChangeShapeType="1"/>
          </p:cNvSpPr>
          <p:nvPr/>
        </p:nvSpPr>
        <p:spPr bwMode="auto">
          <a:xfrm>
            <a:off x="6553200" y="3048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5" name="Text Box 33"/>
          <p:cNvSpPr txBox="1">
            <a:spLocks noChangeArrowheads="1"/>
          </p:cNvSpPr>
          <p:nvPr/>
        </p:nvSpPr>
        <p:spPr bwMode="auto">
          <a:xfrm>
            <a:off x="152400" y="5410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0"/>
                </a:solidFill>
                <a:latin typeface="Arial" charset="0"/>
              </a:rPr>
              <a:t>МОЛЕКУЛЯРНЫЙ</a:t>
            </a:r>
          </a:p>
        </p:txBody>
      </p:sp>
      <p:sp>
        <p:nvSpPr>
          <p:cNvPr id="90126" name="Text Box 34"/>
          <p:cNvSpPr txBox="1">
            <a:spLocks noChangeArrowheads="1"/>
          </p:cNvSpPr>
          <p:nvPr/>
        </p:nvSpPr>
        <p:spPr bwMode="auto">
          <a:xfrm>
            <a:off x="2133600" y="46482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3300"/>
                </a:solidFill>
                <a:latin typeface="Arial" charset="0"/>
              </a:rPr>
              <a:t>КЛЕТОЧНЫЙ</a:t>
            </a:r>
          </a:p>
        </p:txBody>
      </p:sp>
      <p:sp>
        <p:nvSpPr>
          <p:cNvPr id="90127" name="Text Box 35"/>
          <p:cNvSpPr txBox="1">
            <a:spLocks noChangeArrowheads="1"/>
          </p:cNvSpPr>
          <p:nvPr/>
        </p:nvSpPr>
        <p:spPr bwMode="auto">
          <a:xfrm>
            <a:off x="3505200" y="396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Arial" charset="0"/>
              </a:rPr>
              <a:t>ОРГАННЫЙ</a:t>
            </a:r>
          </a:p>
        </p:txBody>
      </p:sp>
      <p:sp>
        <p:nvSpPr>
          <p:cNvPr id="90128" name="Text Box 36"/>
          <p:cNvSpPr txBox="1">
            <a:spLocks noChangeArrowheads="1"/>
          </p:cNvSpPr>
          <p:nvPr/>
        </p:nvSpPr>
        <p:spPr bwMode="auto">
          <a:xfrm>
            <a:off x="4648200" y="32766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66"/>
                </a:solidFill>
                <a:latin typeface="Arial" charset="0"/>
              </a:rPr>
              <a:t>СИСТЕМНЫЙ</a:t>
            </a:r>
          </a:p>
        </p:txBody>
      </p:sp>
      <p:sp>
        <p:nvSpPr>
          <p:cNvPr id="90129" name="Text Box 37"/>
          <p:cNvSpPr txBox="1">
            <a:spLocks noChangeArrowheads="1"/>
          </p:cNvSpPr>
          <p:nvPr/>
        </p:nvSpPr>
        <p:spPr bwMode="auto">
          <a:xfrm>
            <a:off x="6096000" y="25146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9900"/>
                </a:solidFill>
                <a:latin typeface="Arial" charset="0"/>
              </a:rPr>
              <a:t>ОРГАНИЗМЕННЫЙ</a:t>
            </a:r>
          </a:p>
        </p:txBody>
      </p:sp>
      <p:sp>
        <p:nvSpPr>
          <p:cNvPr id="90130" name="Text Box 38"/>
          <p:cNvSpPr txBox="1">
            <a:spLocks noChangeArrowheads="1"/>
          </p:cNvSpPr>
          <p:nvPr/>
        </p:nvSpPr>
        <p:spPr bwMode="auto">
          <a:xfrm>
            <a:off x="381000" y="6019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РЕПАРАЦИЯ</a:t>
            </a:r>
          </a:p>
        </p:txBody>
      </p:sp>
      <p:sp>
        <p:nvSpPr>
          <p:cNvPr id="90131" name="Text Box 39"/>
          <p:cNvSpPr txBox="1">
            <a:spLocks noChangeArrowheads="1"/>
          </p:cNvSpPr>
          <p:nvPr/>
        </p:nvSpPr>
        <p:spPr bwMode="auto">
          <a:xfrm>
            <a:off x="2590800" y="53340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РЕСТИТУЦИЯ</a:t>
            </a:r>
          </a:p>
        </p:txBody>
      </p:sp>
      <p:sp>
        <p:nvSpPr>
          <p:cNvPr id="90132" name="Text Box 40"/>
          <p:cNvSpPr txBox="1">
            <a:spLocks noChangeArrowheads="1"/>
          </p:cNvSpPr>
          <p:nvPr/>
        </p:nvSpPr>
        <p:spPr bwMode="auto">
          <a:xfrm>
            <a:off x="3962400" y="45720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РЕГЕНЕРАЦИЯ</a:t>
            </a:r>
          </a:p>
        </p:txBody>
      </p:sp>
      <p:sp>
        <p:nvSpPr>
          <p:cNvPr id="90133" name="Text Box 41"/>
          <p:cNvSpPr txBox="1">
            <a:spLocks noChangeArrowheads="1"/>
          </p:cNvSpPr>
          <p:nvPr/>
        </p:nvSpPr>
        <p:spPr bwMode="auto">
          <a:xfrm>
            <a:off x="5257800" y="3886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АДАПТАЦИЯ</a:t>
            </a:r>
          </a:p>
        </p:txBody>
      </p:sp>
      <p:sp>
        <p:nvSpPr>
          <p:cNvPr id="90134" name="Text Box 42"/>
          <p:cNvSpPr txBox="1">
            <a:spLocks noChangeArrowheads="1"/>
          </p:cNvSpPr>
          <p:nvPr/>
        </p:nvSpPr>
        <p:spPr bwMode="auto">
          <a:xfrm>
            <a:off x="6553200" y="31242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/>
              <a:t>КОМПЕНСАКЦИЯ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172450" cy="85725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Репарация</a:t>
            </a:r>
          </a:p>
        </p:txBody>
      </p:sp>
      <p:sp>
        <p:nvSpPr>
          <p:cNvPr id="91139" name="Содержимое 2"/>
          <p:cNvSpPr>
            <a:spLocks noGrp="1"/>
          </p:cNvSpPr>
          <p:nvPr>
            <p:ph idx="1"/>
          </p:nvPr>
        </p:nvSpPr>
        <p:spPr>
          <a:xfrm>
            <a:off x="214313" y="1142984"/>
            <a:ext cx="8643967" cy="521495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Ферменты </a:t>
            </a:r>
            <a:r>
              <a:rPr lang="ru-RU" b="1" dirty="0" err="1" smtClean="0">
                <a:latin typeface="Arial" charset="0"/>
                <a:cs typeface="Arial" charset="0"/>
              </a:rPr>
              <a:t>эндонуклеазы</a:t>
            </a:r>
            <a:r>
              <a:rPr lang="ru-RU" b="1" dirty="0" smtClean="0">
                <a:latin typeface="Arial" charset="0"/>
                <a:cs typeface="Arial" charset="0"/>
              </a:rPr>
              <a:t> распознают измененный участок ДНК. 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Ферменты </a:t>
            </a:r>
            <a:r>
              <a:rPr lang="ru-RU" b="1" dirty="0" err="1" smtClean="0">
                <a:latin typeface="Arial" charset="0"/>
                <a:cs typeface="Arial" charset="0"/>
              </a:rPr>
              <a:t>экзонуклеазы</a:t>
            </a:r>
            <a:r>
              <a:rPr lang="ru-RU" b="1" dirty="0" smtClean="0">
                <a:latin typeface="Arial" charset="0"/>
                <a:cs typeface="Arial" charset="0"/>
              </a:rPr>
              <a:t>  разрушают поврежденную часть ДНК. «Демократия» и «плюрализм» исключаются.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Ферменты ДНК-полимеразы,  </a:t>
            </a:r>
          </a:p>
          <a:p>
            <a:pPr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   находящиеся в клетке, синтезируют точно такую же цепочку нуклеотидов, по принципу </a:t>
            </a:r>
            <a:r>
              <a:rPr lang="ru-RU" b="1" dirty="0" err="1" smtClean="0">
                <a:latin typeface="Arial" charset="0"/>
                <a:cs typeface="Arial" charset="0"/>
              </a:rPr>
              <a:t>комплементарности</a:t>
            </a:r>
            <a:r>
              <a:rPr lang="ru-RU" b="1" dirty="0" smtClean="0">
                <a:latin typeface="Arial" charset="0"/>
                <a:cs typeface="Arial" charset="0"/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Поддержка – пища, нуклеотиды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886700" cy="67627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Реституция</a:t>
            </a:r>
          </a:p>
        </p:txBody>
      </p:sp>
      <p:sp>
        <p:nvSpPr>
          <p:cNvPr id="92163" name="Содержимое 2"/>
          <p:cNvSpPr>
            <a:spLocks noGrp="1"/>
          </p:cNvSpPr>
          <p:nvPr>
            <p:ph idx="1"/>
          </p:nvPr>
        </p:nvSpPr>
        <p:spPr>
          <a:xfrm>
            <a:off x="571500" y="1357313"/>
            <a:ext cx="8143875" cy="5214937"/>
          </a:xfrm>
        </p:spPr>
        <p:txBody>
          <a:bodyPr/>
          <a:lstStyle/>
          <a:p>
            <a:r>
              <a:rPr lang="ru-RU" b="1" dirty="0" smtClean="0">
                <a:latin typeface="Arial" charset="0"/>
                <a:cs typeface="Arial" charset="0"/>
              </a:rPr>
              <a:t>Мембраны важнейший органоид клетки. Повреждают те же </a:t>
            </a:r>
            <a:r>
              <a:rPr lang="ru-RU" b="1" dirty="0" err="1" smtClean="0">
                <a:latin typeface="Arial" charset="0"/>
                <a:cs typeface="Arial" charset="0"/>
              </a:rPr>
              <a:t>генотоксические</a:t>
            </a:r>
            <a:r>
              <a:rPr lang="ru-RU" b="1" dirty="0" smtClean="0">
                <a:latin typeface="Arial" charset="0"/>
                <a:cs typeface="Arial" charset="0"/>
              </a:rPr>
              <a:t> факторы </a:t>
            </a:r>
          </a:p>
          <a:p>
            <a:r>
              <a:rPr lang="ru-RU" b="1" dirty="0" smtClean="0">
                <a:latin typeface="Arial" charset="0"/>
                <a:cs typeface="Arial" charset="0"/>
              </a:rPr>
              <a:t>      Клетка сама синтезирует новые фрагменты мембран и как «заплатки» «вставляет» их на место поврежденных участков.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Поддержать через питание и устранение вредностей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058150" cy="10715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Регенерация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572500" cy="5572125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 В тканях, образованных делящимися клетками – </a:t>
            </a:r>
            <a:r>
              <a:rPr lang="ru-RU" sz="2800" b="1" dirty="0" err="1" smtClean="0">
                <a:latin typeface="Arial" charset="0"/>
                <a:cs typeface="Arial" charset="0"/>
              </a:rPr>
              <a:t>эпит</a:t>
            </a:r>
            <a:r>
              <a:rPr lang="ru-RU" sz="2800" b="1" dirty="0" smtClean="0">
                <a:latin typeface="Arial" charset="0"/>
                <a:cs typeface="Arial" charset="0"/>
              </a:rPr>
              <a:t>., костной, </a:t>
            </a:r>
            <a:r>
              <a:rPr lang="ru-RU" sz="2800" b="1" dirty="0" err="1" smtClean="0">
                <a:latin typeface="Arial" charset="0"/>
                <a:cs typeface="Arial" charset="0"/>
              </a:rPr>
              <a:t>соединитк</a:t>
            </a:r>
            <a:r>
              <a:rPr lang="ru-RU" sz="2800" b="1" dirty="0" smtClean="0">
                <a:latin typeface="Arial" charset="0"/>
                <a:cs typeface="Arial" charset="0"/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увеличивается число клеток</a:t>
            </a:r>
            <a:r>
              <a:rPr lang="ru-RU" sz="2800" b="1" dirty="0" smtClean="0">
                <a:latin typeface="Arial" charset="0"/>
                <a:cs typeface="Arial" charset="0"/>
              </a:rPr>
              <a:t>, </a:t>
            </a:r>
          </a:p>
          <a:p>
            <a:r>
              <a:rPr lang="ru-RU" sz="2800" b="1" dirty="0" smtClean="0">
                <a:latin typeface="Arial" charset="0"/>
                <a:cs typeface="Arial" charset="0"/>
              </a:rPr>
              <a:t> В тканях, образованных неделящимися клетками, – нервными и мышечными –  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увеличиваются размеры</a:t>
            </a:r>
            <a:r>
              <a:rPr lang="ru-RU" sz="2800" b="1" dirty="0" smtClean="0">
                <a:latin typeface="Arial" charset="0"/>
                <a:cs typeface="Arial" charset="0"/>
              </a:rPr>
              <a:t>, удлиняются нервные волокна, </a:t>
            </a:r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увеличивается число </a:t>
            </a:r>
            <a:r>
              <a:rPr lang="ru-RU" sz="2800" b="1" dirty="0" err="1" smtClean="0">
                <a:latin typeface="Arial" charset="0"/>
                <a:cs typeface="Arial" charset="0"/>
              </a:rPr>
              <a:t>шипиков</a:t>
            </a:r>
            <a:r>
              <a:rPr lang="ru-RU" sz="2800" b="1" dirty="0" smtClean="0">
                <a:latin typeface="Arial" charset="0"/>
                <a:cs typeface="Arial" charset="0"/>
              </a:rPr>
              <a:t> и синапсов, число органоидов - митохондрий, рибосом, фибрилл и др. и их «производительность».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Биостимуляторы. Сон. Питание. Отдых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43825" cy="100012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Процесс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15312" cy="5214937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Медиаторы – передатчики информации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Синтез медиаторов из аминокислот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Регуляция синтеза медиаторов диетой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Регуляция синтеза рецепторов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Регуляция синаптической передачи фармпрепаратами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-214313" y="357188"/>
            <a:ext cx="8501063" cy="1285875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Адаптация</a:t>
            </a:r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029575" cy="4595812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Алгоритм как саногенез – нагрузка- гормон- ген- фермент – вещество – процесс.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Поддержка адаптогенами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Закаливанием, тренировками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029575" cy="85725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Компенсация </a:t>
            </a:r>
          </a:p>
        </p:txBody>
      </p:sp>
      <p:sp>
        <p:nvSpPr>
          <p:cNvPr id="95235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858250" cy="5786437"/>
          </a:xfrm>
        </p:spPr>
        <p:txBody>
          <a:bodyPr/>
          <a:lstStyle/>
          <a:p>
            <a:r>
              <a:rPr lang="ru-RU" sz="2800" b="1" smtClean="0">
                <a:latin typeface="Arial" charset="0"/>
                <a:cs typeface="Arial" charset="0"/>
              </a:rPr>
              <a:t>Сохранившиеся клетки могут увеличиваться в размерах и повышать свою продуктивность 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Функции погибших клеток могут,  замещаться клетками, близкими к ним по строению и предназначению и в определенной степени стволовыми.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  Например, при снижении выделительной функции почек часть шлаков начинают выводить кишечник, кожа и легкие.</a:t>
            </a:r>
          </a:p>
          <a:p>
            <a:r>
              <a:rPr lang="ru-RU" sz="2800" b="1" smtClean="0">
                <a:latin typeface="Arial" charset="0"/>
                <a:cs typeface="Arial" charset="0"/>
              </a:rPr>
              <a:t> Отсутствие зрения компенсируется усилением слуха, обоняния и осязания</a:t>
            </a:r>
            <a:r>
              <a:rPr lang="ru-RU" b="1" smtClean="0"/>
              <a:t>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Поддержка - тренировки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Arial" charset="0"/>
                <a:cs typeface="Arial" charset="0"/>
              </a:rPr>
              <a:t>Гормоны</a:t>
            </a:r>
          </a:p>
        </p:txBody>
      </p:sp>
      <p:sp>
        <p:nvSpPr>
          <p:cNvPr id="962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Биологическая роль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Строение гормонов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Регуляция синтеза гормонов диетой </a:t>
            </a:r>
          </a:p>
          <a:p>
            <a:pPr>
              <a:buFontTx/>
              <a:buNone/>
            </a:pPr>
            <a:r>
              <a:rPr lang="ru-RU" b="1" smtClean="0">
                <a:latin typeface="Arial" charset="0"/>
                <a:cs typeface="Arial" charset="0"/>
              </a:rPr>
              <a:t>   и нагрузками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815262" cy="747712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Нагрузки</a:t>
            </a:r>
          </a:p>
        </p:txBody>
      </p:sp>
      <p:sp>
        <p:nvSpPr>
          <p:cNvPr id="9728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358187" cy="5214937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Все составляющие образа жизни – в том числе: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мысли, чувства, представления, желания, молитвы, злость, мат…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действия и бездействие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звуки, свет, цвет, запах, температура, одежда, интерьер, чистота, порядок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информационно-психологическое воздействие СМИ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3"/>
          <p:cNvSpPr>
            <a:spLocks noChangeArrowheads="1"/>
          </p:cNvSpPr>
          <p:nvPr/>
        </p:nvSpPr>
        <p:spPr bwMode="auto">
          <a:xfrm>
            <a:off x="3048000" y="2057400"/>
            <a:ext cx="2438400" cy="23622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533400" y="3048000"/>
            <a:ext cx="2057400" cy="685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609600" y="3124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НАГРУЗКА</a:t>
            </a:r>
          </a:p>
        </p:txBody>
      </p:sp>
      <p:sp>
        <p:nvSpPr>
          <p:cNvPr id="98309" name="Rectangle 6"/>
          <p:cNvSpPr>
            <a:spLocks noChangeArrowheads="1"/>
          </p:cNvSpPr>
          <p:nvPr/>
        </p:nvSpPr>
        <p:spPr bwMode="auto">
          <a:xfrm>
            <a:off x="1752600" y="990600"/>
            <a:ext cx="2133600" cy="685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2057400" y="106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ГОРМОН</a:t>
            </a: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5105400" y="990600"/>
            <a:ext cx="19812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2" name="Text Box 9"/>
          <p:cNvSpPr txBox="1">
            <a:spLocks noChangeArrowheads="1"/>
          </p:cNvSpPr>
          <p:nvPr/>
        </p:nvSpPr>
        <p:spPr bwMode="auto">
          <a:xfrm>
            <a:off x="5410200" y="1066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ГЕН</a:t>
            </a:r>
          </a:p>
        </p:txBody>
      </p:sp>
      <p:sp>
        <p:nvSpPr>
          <p:cNvPr id="98313" name="Rectangle 10"/>
          <p:cNvSpPr>
            <a:spLocks noChangeArrowheads="1"/>
          </p:cNvSpPr>
          <p:nvPr/>
        </p:nvSpPr>
        <p:spPr bwMode="auto">
          <a:xfrm>
            <a:off x="6172200" y="3048000"/>
            <a:ext cx="22098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4" name="Text Box 11"/>
          <p:cNvSpPr txBox="1">
            <a:spLocks noChangeArrowheads="1"/>
          </p:cNvSpPr>
          <p:nvPr/>
        </p:nvSpPr>
        <p:spPr bwMode="auto">
          <a:xfrm>
            <a:off x="6324600" y="3124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ФЕРМЕНТ</a:t>
            </a:r>
          </a:p>
        </p:txBody>
      </p:sp>
      <p:sp>
        <p:nvSpPr>
          <p:cNvPr id="98315" name="Rectangle 12"/>
          <p:cNvSpPr>
            <a:spLocks noChangeArrowheads="1"/>
          </p:cNvSpPr>
          <p:nvPr/>
        </p:nvSpPr>
        <p:spPr bwMode="auto">
          <a:xfrm>
            <a:off x="3048000" y="5181600"/>
            <a:ext cx="22860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6" name="Oval 16"/>
          <p:cNvSpPr>
            <a:spLocks noChangeArrowheads="1"/>
          </p:cNvSpPr>
          <p:nvPr/>
        </p:nvSpPr>
        <p:spPr bwMode="auto">
          <a:xfrm>
            <a:off x="2590800" y="4876800"/>
            <a:ext cx="6096000" cy="1219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17" name="Text Box 18"/>
          <p:cNvSpPr txBox="1">
            <a:spLocks noChangeArrowheads="1"/>
          </p:cNvSpPr>
          <p:nvPr/>
        </p:nvSpPr>
        <p:spPr bwMode="auto">
          <a:xfrm>
            <a:off x="3048000" y="5334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ВЕЩЕСТВО</a:t>
            </a:r>
          </a:p>
        </p:txBody>
      </p:sp>
      <p:sp>
        <p:nvSpPr>
          <p:cNvPr id="98318" name="Text Box 19"/>
          <p:cNvSpPr txBox="1">
            <a:spLocks noChangeArrowheads="1"/>
          </p:cNvSpPr>
          <p:nvPr/>
        </p:nvSpPr>
        <p:spPr bwMode="auto">
          <a:xfrm>
            <a:off x="64770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ПРОЦЕСС</a:t>
            </a:r>
          </a:p>
        </p:txBody>
      </p:sp>
      <p:sp>
        <p:nvSpPr>
          <p:cNvPr id="98319" name="Text Box 20"/>
          <p:cNvSpPr txBox="1">
            <a:spLocks noChangeArrowheads="1"/>
          </p:cNvSpPr>
          <p:nvPr/>
        </p:nvSpPr>
        <p:spPr bwMode="auto">
          <a:xfrm>
            <a:off x="3124200" y="2971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САНОГЕНЕЗ</a:t>
            </a:r>
          </a:p>
        </p:txBody>
      </p:sp>
      <p:sp>
        <p:nvSpPr>
          <p:cNvPr id="98320" name="Line 21"/>
          <p:cNvSpPr>
            <a:spLocks noChangeShapeType="1"/>
          </p:cNvSpPr>
          <p:nvPr/>
        </p:nvSpPr>
        <p:spPr bwMode="auto">
          <a:xfrm flipV="1">
            <a:off x="1371600" y="1752600"/>
            <a:ext cx="1066800" cy="129540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1" name="Line 23"/>
          <p:cNvSpPr>
            <a:spLocks noChangeShapeType="1"/>
          </p:cNvSpPr>
          <p:nvPr/>
        </p:nvSpPr>
        <p:spPr bwMode="auto">
          <a:xfrm>
            <a:off x="3886200" y="1295400"/>
            <a:ext cx="12192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2" name="Line 24"/>
          <p:cNvSpPr>
            <a:spLocks noChangeShapeType="1"/>
          </p:cNvSpPr>
          <p:nvPr/>
        </p:nvSpPr>
        <p:spPr bwMode="auto">
          <a:xfrm>
            <a:off x="6400800" y="1600200"/>
            <a:ext cx="990600" cy="13716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3" name="Line 25"/>
          <p:cNvSpPr>
            <a:spLocks noChangeShapeType="1"/>
          </p:cNvSpPr>
          <p:nvPr/>
        </p:nvSpPr>
        <p:spPr bwMode="auto">
          <a:xfrm flipH="1">
            <a:off x="4191000" y="3733800"/>
            <a:ext cx="3048000" cy="1600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4" name="Line 26"/>
          <p:cNvSpPr>
            <a:spLocks noChangeShapeType="1"/>
          </p:cNvSpPr>
          <p:nvPr/>
        </p:nvSpPr>
        <p:spPr bwMode="auto">
          <a:xfrm>
            <a:off x="7239000" y="3733800"/>
            <a:ext cx="381000" cy="16002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8325" name="Line 27"/>
          <p:cNvSpPr>
            <a:spLocks noChangeShapeType="1"/>
          </p:cNvSpPr>
          <p:nvPr/>
        </p:nvSpPr>
        <p:spPr bwMode="auto">
          <a:xfrm flipH="1" flipV="1">
            <a:off x="1143000" y="3733800"/>
            <a:ext cx="1447800" cy="1676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571500" y="609600"/>
            <a:ext cx="7886700" cy="8905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Экстраполяция саногенеза</a:t>
            </a:r>
          </a:p>
        </p:txBody>
      </p:sp>
      <p:sp>
        <p:nvSpPr>
          <p:cNvPr id="99331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101012" cy="4595812"/>
          </a:xfrm>
        </p:spPr>
        <p:txBody>
          <a:bodyPr>
            <a:normAutofit lnSpcReduction="10000"/>
          </a:bodyPr>
          <a:lstStyle/>
          <a:p>
            <a:r>
              <a:rPr lang="ru-RU" b="1" smtClean="0">
                <a:latin typeface="Arial" charset="0"/>
                <a:cs typeface="Arial" charset="0"/>
              </a:rPr>
              <a:t>Связь прошлого, настоящего, будущего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Этот алгоритм был всегда и всегда будет. Он первичен. Он должен быть основой здравоохранения.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Это критерий оценки качества управления здравоохранением, образованием, производством продуктов, одежды, жилья, рынком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01025" cy="10715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Продолжение</a:t>
            </a:r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8286750" cy="5214938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Связь с экологией, местом рождения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Вынужденный </a:t>
            </a: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патриотизм</a:t>
            </a:r>
            <a:r>
              <a:rPr lang="ru-RU" b="1" smtClean="0">
                <a:latin typeface="Arial" charset="0"/>
                <a:cs typeface="Arial" charset="0"/>
              </a:rPr>
              <a:t>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 Фитотерапия, гомеопатия, рефлексо- физио- психо-терапия, биорезонанс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Музыка, песни, танцы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Народные традиции жизни. </a:t>
            </a:r>
          </a:p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Снижение миграции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7974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Духовные,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информационные,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психологические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социальные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составляющие  </a:t>
            </a:r>
            <a:r>
              <a:rPr lang="ru-RU" b="1" dirty="0" err="1" smtClean="0">
                <a:solidFill>
                  <a:srgbClr val="FF0000"/>
                </a:solidFill>
              </a:rPr>
              <a:t>саногенеза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357158" y="0"/>
            <a:ext cx="831535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1-я точка опоры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интеграции и расширения сознания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вечный мир и объективные законы</a:t>
            </a:r>
          </a:p>
        </p:txBody>
      </p:sp>
      <p:pic>
        <p:nvPicPr>
          <p:cNvPr id="73731" name="Picture 3" descr="527547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95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Shema_pla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148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85720" y="5429265"/>
            <a:ext cx="86058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ru-RU" sz="2800" b="1" dirty="0" smtClean="0">
                <a:solidFill>
                  <a:srgbClr val="003300"/>
                </a:solidFill>
              </a:rPr>
              <a:t>Вселенная едина - вне эпохи</a:t>
            </a:r>
            <a:r>
              <a:rPr lang="ru-RU" sz="2800" b="1" dirty="0">
                <a:solidFill>
                  <a:srgbClr val="003300"/>
                </a:solidFill>
              </a:rPr>
              <a:t>, политики, национальности, </a:t>
            </a:r>
            <a:r>
              <a:rPr lang="ru-RU" sz="2800" b="1" dirty="0" smtClean="0">
                <a:solidFill>
                  <a:srgbClr val="003300"/>
                </a:solidFill>
              </a:rPr>
              <a:t>религии,             социальной структуризации времени 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81000" y="457200"/>
            <a:ext cx="8243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2-я точка опоры. </a:t>
            </a:r>
            <a:r>
              <a:rPr lang="ru-RU" sz="2800" b="1" dirty="0" err="1">
                <a:solidFill>
                  <a:schemeClr val="tx2"/>
                </a:solidFill>
                <a:latin typeface="Arial" charset="0"/>
              </a:rPr>
              <a:t>Биопсихосоциальная</a:t>
            </a:r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Arial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charset="0"/>
              </a:rPr>
              <a:t>структура человека </a:t>
            </a:r>
            <a:r>
              <a:rPr lang="ru-RU" sz="2800" b="1" dirty="0" smtClean="0">
                <a:solidFill>
                  <a:schemeClr val="tx2"/>
                </a:solidFill>
                <a:latin typeface="Arial" charset="0"/>
              </a:rPr>
              <a:t>едина и универсальна</a:t>
            </a:r>
            <a:endParaRPr lang="ru-RU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429000" y="1981200"/>
            <a:ext cx="3886200" cy="3429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3200" b="1">
              <a:solidFill>
                <a:schemeClr val="accent2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3200">
              <a:latin typeface="Tahoma" pitchFamily="34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962400" y="2438400"/>
            <a:ext cx="2895600" cy="25146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4419600" y="2895600"/>
            <a:ext cx="19812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29200" y="190500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дух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876800" y="2438400"/>
            <a:ext cx="1144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953000" y="3276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graphicFrame>
        <p:nvGraphicFramePr>
          <p:cNvPr id="8194" name="Диаграмма 21"/>
          <p:cNvGraphicFramePr>
            <a:graphicFrameLocks/>
          </p:cNvGraphicFramePr>
          <p:nvPr/>
        </p:nvGraphicFramePr>
        <p:xfrm>
          <a:off x="381000" y="1447800"/>
          <a:ext cx="1447800" cy="1524000"/>
        </p:xfrm>
        <a:graphic>
          <a:graphicData uri="http://schemas.openxmlformats.org/presentationml/2006/ole">
            <p:oleObj spid="_x0000_s1026" r:id="rId3" imgW="1444877" imgH="1524132" progId="Excel.Sheet.8">
              <p:embed/>
            </p:oleObj>
          </a:graphicData>
        </a:graphic>
      </p:graphicFrame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533400" y="3124200"/>
            <a:ext cx="1219200" cy="1271588"/>
            <a:chOff x="3000364" y="3482790"/>
            <a:chExt cx="1428760" cy="1500198"/>
          </a:xfrm>
        </p:grpSpPr>
        <p:grpSp>
          <p:nvGrpSpPr>
            <p:cNvPr id="3" name="Группа 33"/>
            <p:cNvGrpSpPr>
              <a:grpSpLocks/>
            </p:cNvGrpSpPr>
            <p:nvPr/>
          </p:nvGrpSpPr>
          <p:grpSpPr bwMode="auto">
            <a:xfrm>
              <a:off x="3000364" y="3482790"/>
              <a:ext cx="1428760" cy="999568"/>
              <a:chOff x="3000364" y="3482790"/>
              <a:chExt cx="1428760" cy="999568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000364" y="3482790"/>
                <a:ext cx="1428760" cy="500067"/>
              </a:xfrm>
              <a:prstGeom prst="rect">
                <a:avLst/>
              </a:prstGeom>
              <a:solidFill>
                <a:srgbClr val="FF99CC"/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="1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000364" y="3982857"/>
                <a:ext cx="1428760" cy="500065"/>
              </a:xfrm>
              <a:prstGeom prst="rect">
                <a:avLst/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="1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3000364" y="4482922"/>
              <a:ext cx="1428760" cy="500066"/>
            </a:xfrm>
            <a:prstGeom prst="rect">
              <a:avLst/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/>
            </a:p>
          </p:txBody>
        </p:sp>
      </p:grp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381000" y="4724400"/>
            <a:ext cx="1371600" cy="1143000"/>
            <a:chOff x="4714876" y="3500438"/>
            <a:chExt cx="1857388" cy="1500198"/>
          </a:xfrm>
        </p:grpSpPr>
        <p:grpSp>
          <p:nvGrpSpPr>
            <p:cNvPr id="5" name="Группа 31"/>
            <p:cNvGrpSpPr>
              <a:grpSpLocks/>
            </p:cNvGrpSpPr>
            <p:nvPr/>
          </p:nvGrpSpPr>
          <p:grpSpPr bwMode="auto">
            <a:xfrm>
              <a:off x="5000628" y="3500438"/>
              <a:ext cx="1277201" cy="1000132"/>
              <a:chOff x="5000628" y="3500438"/>
              <a:chExt cx="1277201" cy="1000132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5286711" y="3500438"/>
                <a:ext cx="713719" cy="570909"/>
              </a:xfrm>
              <a:prstGeom prst="triangle">
                <a:avLst>
                  <a:gd name="adj" fmla="val 50000"/>
                </a:avLst>
              </a:prstGeom>
              <a:solidFill>
                <a:srgbClr val="FF99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="1"/>
              </a:p>
            </p:txBody>
          </p:sp>
          <p:sp>
            <p:nvSpPr>
              <p:cNvPr id="19" name="Трапеция 18"/>
              <p:cNvSpPr/>
              <p:nvPr/>
            </p:nvSpPr>
            <p:spPr>
              <a:xfrm>
                <a:off x="5000795" y="4071347"/>
                <a:ext cx="1276955" cy="429223"/>
              </a:xfrm>
              <a:prstGeom prst="trapezoid">
                <a:avLst>
                  <a:gd name="adj" fmla="val 64738"/>
                </a:avLst>
              </a:prstGeom>
              <a:solidFill>
                <a:srgbClr val="99FFCC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 b="1"/>
              </a:p>
            </p:txBody>
          </p:sp>
        </p:grpSp>
        <p:sp>
          <p:nvSpPr>
            <p:cNvPr id="20" name="Трапеция 19"/>
            <p:cNvSpPr/>
            <p:nvPr/>
          </p:nvSpPr>
          <p:spPr>
            <a:xfrm>
              <a:off x="4714876" y="4498487"/>
              <a:ext cx="1857388" cy="502149"/>
            </a:xfrm>
            <a:prstGeom prst="trapezoid">
              <a:avLst>
                <a:gd name="adj" fmla="val 59043"/>
              </a:avLst>
            </a:prstGeom>
            <a:solidFill>
              <a:srgbClr val="00FFFF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/>
            </a:p>
          </p:txBody>
        </p:sp>
      </p:grp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214313" y="5786438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Иерархия масштабов и приоритетов биологических, социальных и духовных потребностей человека всеобщая - вне эпохи, политики, национальности, религии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Материальный субстрат и алгоритм отражательной  деятельности </a:t>
            </a:r>
          </a:p>
        </p:txBody>
      </p:sp>
      <p:pic>
        <p:nvPicPr>
          <p:cNvPr id="10243" name="Picture 3" descr="# 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728788"/>
            <a:ext cx="5657850" cy="4364037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2875" y="1571625"/>
            <a:ext cx="278606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3000">
                <a:solidFill>
                  <a:srgbClr val="ECDDB6"/>
                </a:solidFill>
                <a:cs typeface="Times New Roman" pitchFamily="18" charset="0"/>
              </a:rPr>
              <a:t>	</a:t>
            </a:r>
            <a:r>
              <a:rPr lang="ru-RU" sz="2000">
                <a:latin typeface="Arial Unicode MS" pitchFamily="34" charset="-128"/>
              </a:rPr>
              <a:t>     Точность отражения  обеспечивает идентичность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Arial Unicode MS" pitchFamily="34" charset="-128"/>
              </a:rPr>
              <a:t>    функциональных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000">
                <a:latin typeface="Arial Unicode MS" pitchFamily="34" charset="-128"/>
              </a:rPr>
              <a:t>    характеристик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>
                <a:latin typeface="Arial Unicode MS" pitchFamily="34" charset="-128"/>
              </a:rPr>
              <a:t>      пре и пост синаптических нейронов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>
                <a:latin typeface="Arial Unicode MS" pitchFamily="34" charset="-128"/>
              </a:rPr>
              <a:t>1) сигнальная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>
                <a:latin typeface="Arial Unicode MS" pitchFamily="34" charset="-128"/>
              </a:rPr>
              <a:t>	 молекула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>
                <a:latin typeface="Arial Unicode MS" pitchFamily="34" charset="-128"/>
              </a:rPr>
              <a:t>2) кальций</a:t>
            </a:r>
            <a:endParaRPr lang="ru-RU" sz="2600">
              <a:latin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endParaRPr lang="ru-RU"/>
          </a:p>
        </p:txBody>
      </p:sp>
      <p:sp>
        <p:nvSpPr>
          <p:cNvPr id="95235" name="Прямоугольник 3"/>
          <p:cNvSpPr>
            <a:spLocks noChangeArrowheads="1"/>
          </p:cNvSpPr>
          <p:nvPr/>
        </p:nvSpPr>
        <p:spPr bwMode="auto">
          <a:xfrm>
            <a:off x="500035" y="2285992"/>
            <a:ext cx="8143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Социальные потребности </a:t>
            </a:r>
            <a:r>
              <a:rPr lang="ru-RU" sz="2800" b="1" dirty="0" smtClean="0">
                <a:solidFill>
                  <a:srgbClr val="FF0000"/>
                </a:solidFill>
              </a:rPr>
              <a:t>–</a:t>
            </a:r>
            <a:r>
              <a:rPr lang="ru-RU" sz="2800" dirty="0" smtClean="0">
                <a:solidFill>
                  <a:srgbClr val="FF0000"/>
                </a:solidFill>
              </a:rPr>
              <a:t>  обеспечение целостности </a:t>
            </a:r>
            <a:r>
              <a:rPr lang="ru-RU" sz="2800" dirty="0">
                <a:solidFill>
                  <a:srgbClr val="FF0000"/>
                </a:solidFill>
              </a:rPr>
              <a:t>и гармоничности человека </a:t>
            </a:r>
            <a:r>
              <a:rPr lang="ru-RU" sz="2800" b="1" dirty="0">
                <a:solidFill>
                  <a:srgbClr val="FF0000"/>
                </a:solidFill>
              </a:rPr>
              <a:t>в границах (в пространстве) общества </a:t>
            </a:r>
            <a:r>
              <a:rPr lang="ru-RU" sz="2800" dirty="0">
                <a:solidFill>
                  <a:srgbClr val="FF0000"/>
                </a:solidFill>
              </a:rPr>
              <a:t>- в сфере общения, дружбы, любви, совместной деятельности. </a:t>
            </a:r>
          </a:p>
        </p:txBody>
      </p:sp>
      <p:sp>
        <p:nvSpPr>
          <p:cNvPr id="95236" name="Прямоугольник 4"/>
          <p:cNvSpPr>
            <a:spLocks noChangeArrowheads="1"/>
          </p:cNvSpPr>
          <p:nvPr/>
        </p:nvSpPr>
        <p:spPr bwMode="auto">
          <a:xfrm>
            <a:off x="642910" y="4214818"/>
            <a:ext cx="8501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Духовные потребности </a:t>
            </a:r>
            <a:r>
              <a:rPr lang="ru-RU" sz="2800" dirty="0">
                <a:solidFill>
                  <a:srgbClr val="7030A0"/>
                </a:solidFill>
              </a:rPr>
              <a:t>проявляются стремлением в целостности и гармоничности человека </a:t>
            </a:r>
            <a:r>
              <a:rPr lang="ru-RU" sz="2800" b="1" dirty="0">
                <a:solidFill>
                  <a:srgbClr val="7030A0"/>
                </a:solidFill>
              </a:rPr>
              <a:t>в пространстве человечества, Вселенной, вечности.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>
                <a:solidFill>
                  <a:srgbClr val="7030A0"/>
                </a:solidFill>
              </a:rPr>
              <a:t>Это </a:t>
            </a:r>
            <a:r>
              <a:rPr lang="ru-RU" sz="2800" smtClean="0">
                <a:solidFill>
                  <a:srgbClr val="7030A0"/>
                </a:solidFill>
              </a:rPr>
              <a:t>– ответственность, </a:t>
            </a:r>
            <a:r>
              <a:rPr lang="ru-RU" sz="2800" dirty="0">
                <a:solidFill>
                  <a:srgbClr val="7030A0"/>
                </a:solidFill>
              </a:rPr>
              <a:t>совесть, справедливость, милосердие, сострадание,  патриотизм, подвиг, самоотверженность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1"/>
            <a:ext cx="77867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Биологические потребности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 предназначены для обеспечения целостности и гармоничности человека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границах тела, организма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3-я точка опоры.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Психика 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форма 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отражения – едина для всех 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5" name="Picture 3" descr="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412875"/>
            <a:ext cx="52578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сканирование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81300"/>
            <a:ext cx="1524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сканирование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422775"/>
            <a:ext cx="18288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7019925" y="4797425"/>
            <a:ext cx="0" cy="1828800"/>
          </a:xfrm>
          <a:prstGeom prst="line">
            <a:avLst/>
          </a:prstGeom>
          <a:noFill/>
          <a:ln w="152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3873500" y="5859463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6227763" y="5734050"/>
            <a:ext cx="381000" cy="304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5181600" y="30480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50825" y="27082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2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740650" y="16287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3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6019800" y="20066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4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5148263" y="2924175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791200" y="50292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7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733800" y="3352800"/>
            <a:ext cx="1371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flipH="1">
            <a:off x="4419600" y="3352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9" name="Line 17"/>
          <p:cNvSpPr>
            <a:spLocks noChangeShapeType="1"/>
          </p:cNvSpPr>
          <p:nvPr/>
        </p:nvSpPr>
        <p:spPr bwMode="auto">
          <a:xfrm flipH="1">
            <a:off x="5029200" y="33528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55875" y="3500438"/>
            <a:ext cx="1922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6-гормоны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851275" y="594995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8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356100" y="4221163"/>
            <a:ext cx="304800" cy="2286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73" name="AutoShape 21"/>
          <p:cNvSpPr>
            <a:spLocks noChangeArrowheads="1"/>
          </p:cNvSpPr>
          <p:nvPr/>
        </p:nvSpPr>
        <p:spPr bwMode="auto">
          <a:xfrm>
            <a:off x="5029200" y="4114800"/>
            <a:ext cx="304800" cy="304800"/>
          </a:xfrm>
          <a:prstGeom prst="flowChartExtra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476375" y="836613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</a:t>
            </a:r>
          </a:p>
        </p:txBody>
      </p:sp>
      <p:pic>
        <p:nvPicPr>
          <p:cNvPr id="74775" name="Picture 23" descr="http://gogo.ru/preview?id=183863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143000"/>
            <a:ext cx="169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86813" cy="8636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99"/>
                </a:solidFill>
                <a:latin typeface="+mn-lt"/>
              </a:rPr>
              <a:t>4-я точка опоры. Структура нормальной психической деятельности</a:t>
            </a:r>
            <a:endParaRPr lang="ru-RU" sz="3200" b="1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88067" name="Oval 6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8" name="Oval 7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Oval 8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88071" name="Text Box 10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8072" name="Text Box 11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8073" name="Line 13"/>
          <p:cNvSpPr>
            <a:spLocks noChangeShapeType="1"/>
          </p:cNvSpPr>
          <p:nvPr/>
        </p:nvSpPr>
        <p:spPr bwMode="auto">
          <a:xfrm>
            <a:off x="2484438" y="1628775"/>
            <a:ext cx="2303462" cy="2232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Line 14"/>
          <p:cNvSpPr>
            <a:spLocks noChangeShapeType="1"/>
          </p:cNvSpPr>
          <p:nvPr/>
        </p:nvSpPr>
        <p:spPr bwMode="auto">
          <a:xfrm flipV="1">
            <a:off x="4787900" y="1484313"/>
            <a:ext cx="2286000" cy="2438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5" name="Line 15"/>
          <p:cNvSpPr>
            <a:spLocks noChangeShapeType="1"/>
          </p:cNvSpPr>
          <p:nvPr/>
        </p:nvSpPr>
        <p:spPr bwMode="auto">
          <a:xfrm flipV="1">
            <a:off x="4800600" y="3505200"/>
            <a:ext cx="3581400" cy="381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6" name="Line 16"/>
          <p:cNvSpPr>
            <a:spLocks noChangeShapeType="1"/>
          </p:cNvSpPr>
          <p:nvPr/>
        </p:nvSpPr>
        <p:spPr bwMode="auto">
          <a:xfrm>
            <a:off x="4800600" y="3886200"/>
            <a:ext cx="3124200" cy="1905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7" name="Line 17"/>
          <p:cNvSpPr>
            <a:spLocks noChangeShapeType="1"/>
          </p:cNvSpPr>
          <p:nvPr/>
        </p:nvSpPr>
        <p:spPr bwMode="auto">
          <a:xfrm>
            <a:off x="4800600" y="3886200"/>
            <a:ext cx="762000" cy="2667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8" name="Line 18"/>
          <p:cNvSpPr>
            <a:spLocks noChangeShapeType="1"/>
          </p:cNvSpPr>
          <p:nvPr/>
        </p:nvSpPr>
        <p:spPr bwMode="auto">
          <a:xfrm flipH="1">
            <a:off x="2057400" y="3886200"/>
            <a:ext cx="2743200" cy="2362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9" name="Line 19"/>
          <p:cNvSpPr>
            <a:spLocks noChangeShapeType="1"/>
          </p:cNvSpPr>
          <p:nvPr/>
        </p:nvSpPr>
        <p:spPr bwMode="auto">
          <a:xfrm flipH="1">
            <a:off x="755650" y="3860800"/>
            <a:ext cx="4032250" cy="984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80" name="AutoShape 29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>
                <a:latin typeface="Times New Roman" pitchFamily="18" charset="0"/>
              </a:rPr>
              <a:t>восприятие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8081" name="AutoShape 30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8082" name="Text Box 31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88083" name="AutoShape 32"/>
          <p:cNvSpPr>
            <a:spLocks noChangeArrowheads="1"/>
          </p:cNvSpPr>
          <p:nvPr/>
        </p:nvSpPr>
        <p:spPr bwMode="auto">
          <a:xfrm>
            <a:off x="2895600" y="60198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4" name="AutoShape 33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5" name="AutoShape 34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6" name="AutoShape 35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7" name="AutoShape 36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8" name="Text Box 37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88089" name="Text Box 38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88090" name="Text Box 39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88091" name="Text Box 40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88092" name="Text Box 41"/>
          <p:cNvSpPr txBox="1">
            <a:spLocks noChangeArrowheads="1"/>
          </p:cNvSpPr>
          <p:nvPr/>
        </p:nvSpPr>
        <p:spPr bwMode="auto">
          <a:xfrm>
            <a:off x="3276600" y="6096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воля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3600" b="1" u="sng" dirty="0" smtClean="0">
                <a:solidFill>
                  <a:srgbClr val="CC0066"/>
                </a:solidFill>
                <a:latin typeface="Arial" charset="0"/>
              </a:rPr>
              <a:t>5. Механизм и результат опьянения</a:t>
            </a:r>
            <a:endParaRPr lang="ru-RU" dirty="0" smtClean="0"/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2438400" y="1524000"/>
            <a:ext cx="4078288" cy="39211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6" name="AutoShape 16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>
                <a:latin typeface="Times New Roman" pitchFamily="18" charset="0"/>
              </a:rPr>
              <a:t>восприятие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0907" name="AutoShape 17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0908" name="Text Box 18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80909" name="AutoShape 19"/>
          <p:cNvSpPr>
            <a:spLocks noChangeArrowheads="1"/>
          </p:cNvSpPr>
          <p:nvPr/>
        </p:nvSpPr>
        <p:spPr bwMode="auto">
          <a:xfrm>
            <a:off x="3048000" y="55626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0" name="AutoShape 20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1" name="AutoShape 21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2" name="AutoShape 22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3" name="AutoShape 23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4" name="Text Box 24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80915" name="Text Box 25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80916" name="Text Box 26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80917" name="Text Box 27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80918" name="Text Box 28"/>
          <p:cNvSpPr txBox="1">
            <a:spLocks noChangeArrowheads="1"/>
          </p:cNvSpPr>
          <p:nvPr/>
        </p:nvSpPr>
        <p:spPr bwMode="auto">
          <a:xfrm>
            <a:off x="3505200" y="5562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воля</a:t>
            </a:r>
          </a:p>
        </p:txBody>
      </p:sp>
      <p:sp>
        <p:nvSpPr>
          <p:cNvPr id="80919" name="Line 30"/>
          <p:cNvSpPr>
            <a:spLocks noChangeShapeType="1"/>
          </p:cNvSpPr>
          <p:nvPr/>
        </p:nvSpPr>
        <p:spPr bwMode="auto">
          <a:xfrm flipH="1">
            <a:off x="2124075" y="1700213"/>
            <a:ext cx="4968875" cy="453707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0" name="Line 31"/>
          <p:cNvSpPr>
            <a:spLocks noChangeShapeType="1"/>
          </p:cNvSpPr>
          <p:nvPr/>
        </p:nvSpPr>
        <p:spPr bwMode="auto">
          <a:xfrm flipV="1">
            <a:off x="684213" y="3789363"/>
            <a:ext cx="7488237" cy="71437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1" name="Line 32"/>
          <p:cNvSpPr>
            <a:spLocks noChangeShapeType="1"/>
          </p:cNvSpPr>
          <p:nvPr/>
        </p:nvSpPr>
        <p:spPr bwMode="auto">
          <a:xfrm>
            <a:off x="4787900" y="3789363"/>
            <a:ext cx="360363" cy="24479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2" name="Text Box 33"/>
          <p:cNvSpPr txBox="1">
            <a:spLocks noChangeArrowheads="1"/>
          </p:cNvSpPr>
          <p:nvPr/>
        </p:nvSpPr>
        <p:spPr bwMode="auto">
          <a:xfrm>
            <a:off x="304800" y="6172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u="sng">
                <a:solidFill>
                  <a:srgbClr val="FF0000"/>
                </a:solidFill>
              </a:rPr>
              <a:t>шизофренизация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16200000" flipH="1">
            <a:off x="1678781" y="3536157"/>
            <a:ext cx="5572125" cy="71438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995" name="Picture 2" descr="http://www.render.ru/images/uploads/Image/Articles/fromgraphics/328/stickfigur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57188"/>
            <a:ext cx="17383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" descr="http://www.render.ru/images/uploads/Image/Articles/fromgraphics/328/stickfigure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500063"/>
            <a:ext cx="1714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Oval 7"/>
          <p:cNvSpPr>
            <a:spLocks noChangeArrowheads="1"/>
          </p:cNvSpPr>
          <p:nvPr/>
        </p:nvSpPr>
        <p:spPr bwMode="auto">
          <a:xfrm>
            <a:off x="1000125" y="3571875"/>
            <a:ext cx="3276600" cy="2819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Oval 8"/>
          <p:cNvSpPr>
            <a:spLocks noChangeArrowheads="1"/>
          </p:cNvSpPr>
          <p:nvPr/>
        </p:nvSpPr>
        <p:spPr bwMode="auto">
          <a:xfrm>
            <a:off x="1609725" y="4029075"/>
            <a:ext cx="20574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Oval 9"/>
          <p:cNvSpPr>
            <a:spLocks noChangeArrowheads="1"/>
          </p:cNvSpPr>
          <p:nvPr/>
        </p:nvSpPr>
        <p:spPr bwMode="auto">
          <a:xfrm>
            <a:off x="2066925" y="4486275"/>
            <a:ext cx="1143000" cy="9906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2219325" y="48672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2143125" y="41052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5002" name="Text Box 12"/>
          <p:cNvSpPr txBox="1">
            <a:spLocks noChangeArrowheads="1"/>
          </p:cNvSpPr>
          <p:nvPr/>
        </p:nvSpPr>
        <p:spPr bwMode="auto">
          <a:xfrm>
            <a:off x="2219325" y="364807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929188" y="3571875"/>
            <a:ext cx="3276600" cy="28194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n>
                <a:solidFill>
                  <a:srgbClr val="FFCCCC"/>
                </a:solidFill>
              </a:ln>
            </a:endParaRPr>
          </a:p>
        </p:txBody>
      </p:sp>
      <p:sp>
        <p:nvSpPr>
          <p:cNvPr id="85004" name="Oval 8"/>
          <p:cNvSpPr>
            <a:spLocks noChangeArrowheads="1"/>
          </p:cNvSpPr>
          <p:nvPr/>
        </p:nvSpPr>
        <p:spPr bwMode="auto">
          <a:xfrm>
            <a:off x="5538788" y="4029075"/>
            <a:ext cx="2057400" cy="1828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5" name="Oval 9"/>
          <p:cNvSpPr>
            <a:spLocks noChangeArrowheads="1"/>
          </p:cNvSpPr>
          <p:nvPr/>
        </p:nvSpPr>
        <p:spPr bwMode="auto">
          <a:xfrm>
            <a:off x="5995988" y="4486275"/>
            <a:ext cx="1143000" cy="9906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5006" name="Text Box 10"/>
          <p:cNvSpPr txBox="1">
            <a:spLocks noChangeArrowheads="1"/>
          </p:cNvSpPr>
          <p:nvPr/>
        </p:nvSpPr>
        <p:spPr bwMode="auto">
          <a:xfrm>
            <a:off x="6072188" y="3643313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660066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5007" name="Text Box 11"/>
          <p:cNvSpPr txBox="1">
            <a:spLocks noChangeArrowheads="1"/>
          </p:cNvSpPr>
          <p:nvPr/>
        </p:nvSpPr>
        <p:spPr bwMode="auto">
          <a:xfrm>
            <a:off x="6072188" y="410527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5008" name="Text Box 12"/>
          <p:cNvSpPr txBox="1">
            <a:spLocks noChangeArrowheads="1"/>
          </p:cNvSpPr>
          <p:nvPr/>
        </p:nvSpPr>
        <p:spPr bwMode="auto">
          <a:xfrm>
            <a:off x="6143625" y="4786313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66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88" y="214313"/>
            <a:ext cx="8572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Последствия смены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приоритетов потребностей в результате реформ</a:t>
            </a:r>
          </a:p>
        </p:txBody>
      </p:sp>
      <p:pic>
        <p:nvPicPr>
          <p:cNvPr id="85010" name="Picture 18" descr="C:\Users\user\Desktop\hammer_sickle_in_star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71500"/>
            <a:ext cx="106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1" name="Picture 18" descr="C:\Users\user\Desktop\hammer_sickle_in_star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38" y="2928938"/>
            <a:ext cx="846137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2" name="Picture 19" descr="C:\Users\user\Desktop\bag_of_money_-__1348837cl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2928938"/>
            <a:ext cx="121443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3" name="Picture 19" descr="C:\Users\user\Desktop\bag_of_money_-__1348837cl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75" y="714375"/>
            <a:ext cx="19034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 rot="5400000">
            <a:off x="714375" y="2214563"/>
            <a:ext cx="1643063" cy="7143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9" idx="0"/>
          </p:cNvCxnSpPr>
          <p:nvPr/>
        </p:nvCxnSpPr>
        <p:spPr>
          <a:xfrm rot="5400000">
            <a:off x="7283450" y="2282826"/>
            <a:ext cx="1285875" cy="63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5"/>
          <p:cNvGrpSpPr>
            <a:grpSpLocks/>
          </p:cNvGrpSpPr>
          <p:nvPr/>
        </p:nvGrpSpPr>
        <p:grpSpPr bwMode="auto">
          <a:xfrm>
            <a:off x="0" y="1214422"/>
            <a:ext cx="8915400" cy="5343525"/>
            <a:chOff x="-3" y="-3"/>
            <a:chExt cx="5196" cy="8262"/>
          </a:xfrm>
        </p:grpSpPr>
        <p:grpSp>
          <p:nvGrpSpPr>
            <p:cNvPr id="3" name="Group 303"/>
            <p:cNvGrpSpPr>
              <a:grpSpLocks/>
            </p:cNvGrpSpPr>
            <p:nvPr/>
          </p:nvGrpSpPr>
          <p:grpSpPr bwMode="auto">
            <a:xfrm>
              <a:off x="0" y="0"/>
              <a:ext cx="5190" cy="8256"/>
              <a:chOff x="0" y="0"/>
              <a:chExt cx="5190" cy="8256"/>
            </a:xfrm>
          </p:grpSpPr>
          <p:grpSp>
            <p:nvGrpSpPr>
              <p:cNvPr id="4" name="Group 172"/>
              <p:cNvGrpSpPr>
                <a:grpSpLocks/>
              </p:cNvGrpSpPr>
              <p:nvPr/>
            </p:nvGrpSpPr>
            <p:grpSpPr bwMode="auto">
              <a:xfrm>
                <a:off x="0" y="0"/>
                <a:ext cx="1794" cy="672"/>
                <a:chOff x="0" y="0"/>
                <a:chExt cx="1794" cy="672"/>
              </a:xfrm>
            </p:grpSpPr>
            <p:sp>
              <p:nvSpPr>
                <p:cNvPr id="87212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708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dirty="0">
                      <a:solidFill>
                        <a:srgbClr val="000066"/>
                      </a:solidFill>
                    </a:rPr>
                    <a:t>Когнитивные</a:t>
                  </a:r>
                  <a:endParaRPr lang="ru-RU" sz="1600" b="1" dirty="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213" name="Rectangle 17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4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174"/>
              <p:cNvGrpSpPr>
                <a:grpSpLocks/>
              </p:cNvGrpSpPr>
              <p:nvPr/>
            </p:nvGrpSpPr>
            <p:grpSpPr bwMode="auto">
              <a:xfrm>
                <a:off x="1794" y="0"/>
                <a:ext cx="1705" cy="672"/>
                <a:chOff x="1794" y="0"/>
                <a:chExt cx="1705" cy="672"/>
              </a:xfrm>
            </p:grpSpPr>
            <p:sp>
              <p:nvSpPr>
                <p:cNvPr id="87210" name="Rectangle 136"/>
                <p:cNvSpPr>
                  <a:spLocks noChangeArrowheads="1"/>
                </p:cNvSpPr>
                <p:nvPr/>
              </p:nvSpPr>
              <p:spPr bwMode="auto">
                <a:xfrm>
                  <a:off x="1837" y="0"/>
                  <a:ext cx="1619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600" b="1">
                      <a:solidFill>
                        <a:srgbClr val="000066"/>
                      </a:solidFill>
                    </a:rPr>
                    <a:t>Эмоциональные</a:t>
                  </a:r>
                  <a:endParaRPr lang="ru-RU" sz="1600" b="1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211" name="Rectangle 173"/>
                <p:cNvSpPr>
                  <a:spLocks noChangeArrowheads="1"/>
                </p:cNvSpPr>
                <p:nvPr/>
              </p:nvSpPr>
              <p:spPr bwMode="auto">
                <a:xfrm>
                  <a:off x="1794" y="0"/>
                  <a:ext cx="170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76"/>
              <p:cNvGrpSpPr>
                <a:grpSpLocks/>
              </p:cNvGrpSpPr>
              <p:nvPr/>
            </p:nvGrpSpPr>
            <p:grpSpPr bwMode="auto">
              <a:xfrm>
                <a:off x="3499" y="0"/>
                <a:ext cx="1691" cy="672"/>
                <a:chOff x="3499" y="0"/>
                <a:chExt cx="1691" cy="672"/>
              </a:xfrm>
            </p:grpSpPr>
            <p:sp>
              <p:nvSpPr>
                <p:cNvPr id="87208" name="Rectangle 137"/>
                <p:cNvSpPr>
                  <a:spLocks noChangeArrowheads="1"/>
                </p:cNvSpPr>
                <p:nvPr/>
              </p:nvSpPr>
              <p:spPr bwMode="auto">
                <a:xfrm>
                  <a:off x="3542" y="0"/>
                  <a:ext cx="1605" cy="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>
                      <a:solidFill>
                        <a:srgbClr val="000066"/>
                      </a:solidFill>
                    </a:rPr>
                    <a:t>Поведенческие</a:t>
                  </a:r>
                  <a:endParaRPr lang="ru-RU" sz="1600" b="1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20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499" y="0"/>
                  <a:ext cx="1691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78"/>
              <p:cNvGrpSpPr>
                <a:grpSpLocks/>
              </p:cNvGrpSpPr>
              <p:nvPr/>
            </p:nvGrpSpPr>
            <p:grpSpPr bwMode="auto">
              <a:xfrm>
                <a:off x="0" y="672"/>
                <a:ext cx="5190" cy="480"/>
                <a:chOff x="0" y="672"/>
                <a:chExt cx="5190" cy="480"/>
              </a:xfrm>
            </p:grpSpPr>
            <p:sp>
              <p:nvSpPr>
                <p:cNvPr id="872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43" y="672"/>
                  <a:ext cx="510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i="1">
                      <a:solidFill>
                        <a:srgbClr val="000066"/>
                      </a:solidFill>
                    </a:rPr>
                    <a:t>Адаптивные</a:t>
                  </a:r>
                  <a:endParaRPr lang="ru-RU" sz="1600" b="1">
                    <a:solidFill>
                      <a:srgbClr val="000066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 eaLnBrk="0" hangingPunct="0"/>
                  <a:endParaRPr lang="ru-RU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87207" name="Rectangle 177"/>
                <p:cNvSpPr>
                  <a:spLocks noChangeArrowheads="1"/>
                </p:cNvSpPr>
                <p:nvPr/>
              </p:nvSpPr>
              <p:spPr bwMode="auto">
                <a:xfrm>
                  <a:off x="0" y="672"/>
                  <a:ext cx="51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82"/>
              <p:cNvGrpSpPr>
                <a:grpSpLocks/>
              </p:cNvGrpSpPr>
              <p:nvPr/>
            </p:nvGrpSpPr>
            <p:grpSpPr bwMode="auto">
              <a:xfrm>
                <a:off x="0" y="1152"/>
                <a:ext cx="1794" cy="864"/>
                <a:chOff x="0" y="1152"/>
                <a:chExt cx="1794" cy="864"/>
              </a:xfrm>
            </p:grpSpPr>
            <p:sp>
              <p:nvSpPr>
                <p:cNvPr id="87202" name="Rectangle 181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1794" cy="86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" name="Group 180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1794" cy="864"/>
                  <a:chOff x="0" y="1152"/>
                  <a:chExt cx="1794" cy="864"/>
                </a:xfrm>
              </p:grpSpPr>
              <p:sp>
                <p:nvSpPr>
                  <p:cNvPr id="87204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1152"/>
                    <a:ext cx="1708" cy="864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Установка собственной ценности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20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152"/>
                    <a:ext cx="1794" cy="86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0" name="Group 186"/>
              <p:cNvGrpSpPr>
                <a:grpSpLocks/>
              </p:cNvGrpSpPr>
              <p:nvPr/>
            </p:nvGrpSpPr>
            <p:grpSpPr bwMode="auto">
              <a:xfrm>
                <a:off x="1794" y="1152"/>
                <a:ext cx="1705" cy="864"/>
                <a:chOff x="1794" y="1152"/>
                <a:chExt cx="1705" cy="864"/>
              </a:xfrm>
            </p:grpSpPr>
            <p:sp>
              <p:nvSpPr>
                <p:cNvPr id="87198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94" y="1152"/>
                  <a:ext cx="1705" cy="86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" name="Group 184"/>
                <p:cNvGrpSpPr>
                  <a:grpSpLocks/>
                </p:cNvGrpSpPr>
                <p:nvPr/>
              </p:nvGrpSpPr>
              <p:grpSpPr bwMode="auto">
                <a:xfrm>
                  <a:off x="1794" y="1152"/>
                  <a:ext cx="1705" cy="864"/>
                  <a:chOff x="1794" y="1152"/>
                  <a:chExt cx="1705" cy="864"/>
                </a:xfrm>
              </p:grpSpPr>
              <p:sp>
                <p:nvSpPr>
                  <p:cNvPr id="87200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1152"/>
                    <a:ext cx="1619" cy="864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Протест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20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1152"/>
                    <a:ext cx="1705" cy="86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2" name="Group 190"/>
              <p:cNvGrpSpPr>
                <a:grpSpLocks/>
              </p:cNvGrpSpPr>
              <p:nvPr/>
            </p:nvGrpSpPr>
            <p:grpSpPr bwMode="auto">
              <a:xfrm>
                <a:off x="3499" y="1152"/>
                <a:ext cx="1691" cy="864"/>
                <a:chOff x="3499" y="1152"/>
                <a:chExt cx="1691" cy="864"/>
              </a:xfrm>
            </p:grpSpPr>
            <p:sp>
              <p:nvSpPr>
                <p:cNvPr id="87194" name="Rectangle 189"/>
                <p:cNvSpPr>
                  <a:spLocks noChangeArrowheads="1"/>
                </p:cNvSpPr>
                <p:nvPr/>
              </p:nvSpPr>
              <p:spPr bwMode="auto">
                <a:xfrm>
                  <a:off x="3499" y="1152"/>
                  <a:ext cx="1691" cy="864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3" name="Group 188"/>
                <p:cNvGrpSpPr>
                  <a:grpSpLocks/>
                </p:cNvGrpSpPr>
                <p:nvPr/>
              </p:nvGrpSpPr>
              <p:grpSpPr bwMode="auto">
                <a:xfrm>
                  <a:off x="3499" y="1152"/>
                  <a:ext cx="1691" cy="864"/>
                  <a:chOff x="3499" y="1152"/>
                  <a:chExt cx="1691" cy="864"/>
                </a:xfrm>
              </p:grpSpPr>
              <p:sp>
                <p:nvSpPr>
                  <p:cNvPr id="87196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1152"/>
                    <a:ext cx="1605" cy="864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Сотрудничество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9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1152"/>
                    <a:ext cx="1691" cy="864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4" name="Group 194"/>
              <p:cNvGrpSpPr>
                <a:grpSpLocks/>
              </p:cNvGrpSpPr>
              <p:nvPr/>
            </p:nvGrpSpPr>
            <p:grpSpPr bwMode="auto">
              <a:xfrm>
                <a:off x="0" y="2016"/>
                <a:ext cx="1794" cy="480"/>
                <a:chOff x="0" y="2016"/>
                <a:chExt cx="1794" cy="480"/>
              </a:xfrm>
            </p:grpSpPr>
            <p:sp>
              <p:nvSpPr>
                <p:cNvPr id="87190" name="Rectangle 193"/>
                <p:cNvSpPr>
                  <a:spLocks noChangeArrowheads="1"/>
                </p:cNvSpPr>
                <p:nvPr/>
              </p:nvSpPr>
              <p:spPr bwMode="auto">
                <a:xfrm>
                  <a:off x="0" y="2016"/>
                  <a:ext cx="1794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" name="Group 192"/>
                <p:cNvGrpSpPr>
                  <a:grpSpLocks/>
                </p:cNvGrpSpPr>
                <p:nvPr/>
              </p:nvGrpSpPr>
              <p:grpSpPr bwMode="auto">
                <a:xfrm>
                  <a:off x="0" y="2016"/>
                  <a:ext cx="1794" cy="480"/>
                  <a:chOff x="0" y="2016"/>
                  <a:chExt cx="1794" cy="480"/>
                </a:xfrm>
              </p:grpSpPr>
              <p:sp>
                <p:nvSpPr>
                  <p:cNvPr id="87192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016"/>
                    <a:ext cx="1708" cy="48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Проблемный анализ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9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016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" name="Group 198"/>
              <p:cNvGrpSpPr>
                <a:grpSpLocks/>
              </p:cNvGrpSpPr>
              <p:nvPr/>
            </p:nvGrpSpPr>
            <p:grpSpPr bwMode="auto">
              <a:xfrm>
                <a:off x="1794" y="2016"/>
                <a:ext cx="1705" cy="480"/>
                <a:chOff x="1794" y="2016"/>
                <a:chExt cx="1705" cy="480"/>
              </a:xfrm>
            </p:grpSpPr>
            <p:sp>
              <p:nvSpPr>
                <p:cNvPr id="87186" name="Rectangle 197"/>
                <p:cNvSpPr>
                  <a:spLocks noChangeArrowheads="1"/>
                </p:cNvSpPr>
                <p:nvPr/>
              </p:nvSpPr>
              <p:spPr bwMode="auto">
                <a:xfrm>
                  <a:off x="1794" y="2016"/>
                  <a:ext cx="1705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" name="Group 196"/>
                <p:cNvGrpSpPr>
                  <a:grpSpLocks/>
                </p:cNvGrpSpPr>
                <p:nvPr/>
              </p:nvGrpSpPr>
              <p:grpSpPr bwMode="auto">
                <a:xfrm>
                  <a:off x="1794" y="2016"/>
                  <a:ext cx="1705" cy="480"/>
                  <a:chOff x="1794" y="2016"/>
                  <a:chExt cx="1705" cy="480"/>
                </a:xfrm>
              </p:grpSpPr>
              <p:sp>
                <p:nvSpPr>
                  <p:cNvPr id="87188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016"/>
                    <a:ext cx="1619" cy="48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Оптимизм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89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2016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8" name="Group 202"/>
              <p:cNvGrpSpPr>
                <a:grpSpLocks/>
              </p:cNvGrpSpPr>
              <p:nvPr/>
            </p:nvGrpSpPr>
            <p:grpSpPr bwMode="auto">
              <a:xfrm>
                <a:off x="3499" y="2016"/>
                <a:ext cx="1691" cy="480"/>
                <a:chOff x="3499" y="2016"/>
                <a:chExt cx="1691" cy="480"/>
              </a:xfrm>
            </p:grpSpPr>
            <p:sp>
              <p:nvSpPr>
                <p:cNvPr id="87182" name="Rectangle 201"/>
                <p:cNvSpPr>
                  <a:spLocks noChangeArrowheads="1"/>
                </p:cNvSpPr>
                <p:nvPr/>
              </p:nvSpPr>
              <p:spPr bwMode="auto">
                <a:xfrm>
                  <a:off x="3499" y="2016"/>
                  <a:ext cx="1691" cy="480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9" name="Group 200"/>
                <p:cNvGrpSpPr>
                  <a:grpSpLocks/>
                </p:cNvGrpSpPr>
                <p:nvPr/>
              </p:nvGrpSpPr>
              <p:grpSpPr bwMode="auto">
                <a:xfrm>
                  <a:off x="3499" y="2016"/>
                  <a:ext cx="1691" cy="480"/>
                  <a:chOff x="3499" y="2016"/>
                  <a:chExt cx="1691" cy="480"/>
                </a:xfrm>
              </p:grpSpPr>
              <p:sp>
                <p:nvSpPr>
                  <p:cNvPr id="87184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2016"/>
                    <a:ext cx="1605" cy="48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Альтруизм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85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2016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0" name="Group 206"/>
              <p:cNvGrpSpPr>
                <a:grpSpLocks/>
              </p:cNvGrpSpPr>
              <p:nvPr/>
            </p:nvGrpSpPr>
            <p:grpSpPr bwMode="auto">
              <a:xfrm>
                <a:off x="0" y="2496"/>
                <a:ext cx="1794" cy="672"/>
                <a:chOff x="0" y="2496"/>
                <a:chExt cx="1794" cy="672"/>
              </a:xfrm>
            </p:grpSpPr>
            <p:sp>
              <p:nvSpPr>
                <p:cNvPr id="87178" name="Rectangle 205"/>
                <p:cNvSpPr>
                  <a:spLocks noChangeArrowheads="1"/>
                </p:cNvSpPr>
                <p:nvPr/>
              </p:nvSpPr>
              <p:spPr bwMode="auto">
                <a:xfrm>
                  <a:off x="0" y="2496"/>
                  <a:ext cx="1794" cy="67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1" name="Group 204"/>
                <p:cNvGrpSpPr>
                  <a:grpSpLocks/>
                </p:cNvGrpSpPr>
                <p:nvPr/>
              </p:nvGrpSpPr>
              <p:grpSpPr bwMode="auto">
                <a:xfrm>
                  <a:off x="0" y="2496"/>
                  <a:ext cx="1794" cy="672"/>
                  <a:chOff x="0" y="2496"/>
                  <a:chExt cx="1794" cy="672"/>
                </a:xfrm>
              </p:grpSpPr>
              <p:sp>
                <p:nvSpPr>
                  <p:cNvPr id="87180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2496"/>
                    <a:ext cx="1708" cy="67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1600" b="1">
                        <a:solidFill>
                          <a:srgbClr val="000066"/>
                        </a:solidFill>
                      </a:rPr>
                      <a:t>Сохранение самообладания</a:t>
                    </a:r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81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96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2" name="Group 210"/>
              <p:cNvGrpSpPr>
                <a:grpSpLocks/>
              </p:cNvGrpSpPr>
              <p:nvPr/>
            </p:nvGrpSpPr>
            <p:grpSpPr bwMode="auto">
              <a:xfrm>
                <a:off x="1794" y="2496"/>
                <a:ext cx="1705" cy="672"/>
                <a:chOff x="1794" y="2496"/>
                <a:chExt cx="1705" cy="672"/>
              </a:xfrm>
            </p:grpSpPr>
            <p:sp>
              <p:nvSpPr>
                <p:cNvPr id="87174" name="Rectangle 209"/>
                <p:cNvSpPr>
                  <a:spLocks noChangeArrowheads="1"/>
                </p:cNvSpPr>
                <p:nvPr/>
              </p:nvSpPr>
              <p:spPr bwMode="auto">
                <a:xfrm>
                  <a:off x="1794" y="2496"/>
                  <a:ext cx="1705" cy="67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3" name="Group 208"/>
                <p:cNvGrpSpPr>
                  <a:grpSpLocks/>
                </p:cNvGrpSpPr>
                <p:nvPr/>
              </p:nvGrpSpPr>
              <p:grpSpPr bwMode="auto">
                <a:xfrm>
                  <a:off x="1794" y="2496"/>
                  <a:ext cx="1705" cy="672"/>
                  <a:chOff x="1794" y="2496"/>
                  <a:chExt cx="1705" cy="672"/>
                </a:xfrm>
              </p:grpSpPr>
              <p:sp>
                <p:nvSpPr>
                  <p:cNvPr id="8717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496"/>
                    <a:ext cx="1619" cy="67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77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2496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4" name="Group 214"/>
              <p:cNvGrpSpPr>
                <a:grpSpLocks/>
              </p:cNvGrpSpPr>
              <p:nvPr/>
            </p:nvGrpSpPr>
            <p:grpSpPr bwMode="auto">
              <a:xfrm>
                <a:off x="3499" y="2496"/>
                <a:ext cx="1691" cy="672"/>
                <a:chOff x="3499" y="2496"/>
                <a:chExt cx="1691" cy="672"/>
              </a:xfrm>
            </p:grpSpPr>
            <p:sp>
              <p:nvSpPr>
                <p:cNvPr id="87170" name="Rectangle 213"/>
                <p:cNvSpPr>
                  <a:spLocks noChangeArrowheads="1"/>
                </p:cNvSpPr>
                <p:nvPr/>
              </p:nvSpPr>
              <p:spPr bwMode="auto">
                <a:xfrm>
                  <a:off x="3499" y="2496"/>
                  <a:ext cx="1691" cy="67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5" name="Group 212"/>
                <p:cNvGrpSpPr>
                  <a:grpSpLocks/>
                </p:cNvGrpSpPr>
                <p:nvPr/>
              </p:nvGrpSpPr>
              <p:grpSpPr bwMode="auto">
                <a:xfrm>
                  <a:off x="3499" y="2496"/>
                  <a:ext cx="1691" cy="672"/>
                  <a:chOff x="3499" y="2496"/>
                  <a:chExt cx="1691" cy="672"/>
                </a:xfrm>
              </p:grpSpPr>
              <p:sp>
                <p:nvSpPr>
                  <p:cNvPr id="87172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2496"/>
                    <a:ext cx="1605" cy="672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Обращение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7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2496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" name="Group 216"/>
              <p:cNvGrpSpPr>
                <a:grpSpLocks/>
              </p:cNvGrpSpPr>
              <p:nvPr/>
            </p:nvGrpSpPr>
            <p:grpSpPr bwMode="auto">
              <a:xfrm>
                <a:off x="0" y="3168"/>
                <a:ext cx="5190" cy="480"/>
                <a:chOff x="0" y="3168"/>
                <a:chExt cx="5190" cy="480"/>
              </a:xfrm>
            </p:grpSpPr>
            <p:sp>
              <p:nvSpPr>
                <p:cNvPr id="87168" name="Rectangle 148"/>
                <p:cNvSpPr>
                  <a:spLocks noChangeArrowheads="1"/>
                </p:cNvSpPr>
                <p:nvPr/>
              </p:nvSpPr>
              <p:spPr bwMode="auto">
                <a:xfrm>
                  <a:off x="43" y="3168"/>
                  <a:ext cx="510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i="1">
                      <a:solidFill>
                        <a:srgbClr val="000066"/>
                      </a:solidFill>
                    </a:rPr>
                    <a:t>Относительно адаптивные</a:t>
                  </a:r>
                  <a:endParaRPr lang="ru-RU" sz="1600" b="1">
                    <a:solidFill>
                      <a:srgbClr val="000066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 eaLnBrk="0" hangingPunct="0"/>
                  <a:endParaRPr lang="ru-RU" sz="1600" b="1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7169" name="Rectangle 215"/>
                <p:cNvSpPr>
                  <a:spLocks noChangeArrowheads="1"/>
                </p:cNvSpPr>
                <p:nvPr/>
              </p:nvSpPr>
              <p:spPr bwMode="auto">
                <a:xfrm>
                  <a:off x="0" y="3168"/>
                  <a:ext cx="51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7" name="Group 220"/>
              <p:cNvGrpSpPr>
                <a:grpSpLocks/>
              </p:cNvGrpSpPr>
              <p:nvPr/>
            </p:nvGrpSpPr>
            <p:grpSpPr bwMode="auto">
              <a:xfrm>
                <a:off x="0" y="3648"/>
                <a:ext cx="1794" cy="672"/>
                <a:chOff x="0" y="3648"/>
                <a:chExt cx="1794" cy="672"/>
              </a:xfrm>
            </p:grpSpPr>
            <p:sp>
              <p:nvSpPr>
                <p:cNvPr id="87164" name="Rectangle 219"/>
                <p:cNvSpPr>
                  <a:spLocks noChangeArrowheads="1"/>
                </p:cNvSpPr>
                <p:nvPr/>
              </p:nvSpPr>
              <p:spPr bwMode="auto">
                <a:xfrm>
                  <a:off x="0" y="3648"/>
                  <a:ext cx="1794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8" name="Group 218"/>
                <p:cNvGrpSpPr>
                  <a:grpSpLocks/>
                </p:cNvGrpSpPr>
                <p:nvPr/>
              </p:nvGrpSpPr>
              <p:grpSpPr bwMode="auto">
                <a:xfrm>
                  <a:off x="0" y="3648"/>
                  <a:ext cx="1794" cy="672"/>
                  <a:chOff x="0" y="3648"/>
                  <a:chExt cx="1794" cy="672"/>
                </a:xfrm>
              </p:grpSpPr>
              <p:sp>
                <p:nvSpPr>
                  <p:cNvPr id="8716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648"/>
                    <a:ext cx="1708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Придача смысла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67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648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9" name="Group 224"/>
              <p:cNvGrpSpPr>
                <a:grpSpLocks/>
              </p:cNvGrpSpPr>
              <p:nvPr/>
            </p:nvGrpSpPr>
            <p:grpSpPr bwMode="auto">
              <a:xfrm>
                <a:off x="1794" y="3648"/>
                <a:ext cx="1705" cy="672"/>
                <a:chOff x="1794" y="3648"/>
                <a:chExt cx="1705" cy="672"/>
              </a:xfrm>
            </p:grpSpPr>
            <p:sp>
              <p:nvSpPr>
                <p:cNvPr id="87160" name="Rectangle 223"/>
                <p:cNvSpPr>
                  <a:spLocks noChangeArrowheads="1"/>
                </p:cNvSpPr>
                <p:nvPr/>
              </p:nvSpPr>
              <p:spPr bwMode="auto">
                <a:xfrm>
                  <a:off x="1794" y="3648"/>
                  <a:ext cx="1705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0" name="Group 222"/>
                <p:cNvGrpSpPr>
                  <a:grpSpLocks/>
                </p:cNvGrpSpPr>
                <p:nvPr/>
              </p:nvGrpSpPr>
              <p:grpSpPr bwMode="auto">
                <a:xfrm>
                  <a:off x="1794" y="3648"/>
                  <a:ext cx="1705" cy="672"/>
                  <a:chOff x="1794" y="3648"/>
                  <a:chExt cx="1705" cy="672"/>
                </a:xfrm>
              </p:grpSpPr>
              <p:sp>
                <p:nvSpPr>
                  <p:cNvPr id="87162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48"/>
                    <a:ext cx="1619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1600" b="1">
                        <a:solidFill>
                          <a:srgbClr val="000066"/>
                        </a:solidFill>
                      </a:rPr>
                      <a:t>Эмоциональная разрядка</a:t>
                    </a:r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63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3648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1" name="Group 228"/>
              <p:cNvGrpSpPr>
                <a:grpSpLocks/>
              </p:cNvGrpSpPr>
              <p:nvPr/>
            </p:nvGrpSpPr>
            <p:grpSpPr bwMode="auto">
              <a:xfrm>
                <a:off x="3499" y="3648"/>
                <a:ext cx="1691" cy="672"/>
                <a:chOff x="3499" y="3648"/>
                <a:chExt cx="1691" cy="672"/>
              </a:xfrm>
            </p:grpSpPr>
            <p:sp>
              <p:nvSpPr>
                <p:cNvPr id="87156" name="Rectangle 227"/>
                <p:cNvSpPr>
                  <a:spLocks noChangeArrowheads="1"/>
                </p:cNvSpPr>
                <p:nvPr/>
              </p:nvSpPr>
              <p:spPr bwMode="auto">
                <a:xfrm>
                  <a:off x="3499" y="3648"/>
                  <a:ext cx="1691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37" name="Group 226"/>
                <p:cNvGrpSpPr>
                  <a:grpSpLocks/>
                </p:cNvGrpSpPr>
                <p:nvPr/>
              </p:nvGrpSpPr>
              <p:grpSpPr bwMode="auto">
                <a:xfrm>
                  <a:off x="3499" y="3648"/>
                  <a:ext cx="1691" cy="672"/>
                  <a:chOff x="3499" y="3648"/>
                  <a:chExt cx="1691" cy="672"/>
                </a:xfrm>
              </p:grpSpPr>
              <p:sp>
                <p:nvSpPr>
                  <p:cNvPr id="8715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3648"/>
                    <a:ext cx="1605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Компенсация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59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3648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41" name="Group 232"/>
              <p:cNvGrpSpPr>
                <a:grpSpLocks/>
              </p:cNvGrpSpPr>
              <p:nvPr/>
            </p:nvGrpSpPr>
            <p:grpSpPr bwMode="auto">
              <a:xfrm>
                <a:off x="0" y="4320"/>
                <a:ext cx="1794" cy="672"/>
                <a:chOff x="0" y="4320"/>
                <a:chExt cx="1794" cy="672"/>
              </a:xfrm>
            </p:grpSpPr>
            <p:sp>
              <p:nvSpPr>
                <p:cNvPr id="87152" name="Rectangle 231"/>
                <p:cNvSpPr>
                  <a:spLocks noChangeArrowheads="1"/>
                </p:cNvSpPr>
                <p:nvPr/>
              </p:nvSpPr>
              <p:spPr bwMode="auto">
                <a:xfrm>
                  <a:off x="0" y="4320"/>
                  <a:ext cx="1794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45" name="Group 230"/>
                <p:cNvGrpSpPr>
                  <a:grpSpLocks/>
                </p:cNvGrpSpPr>
                <p:nvPr/>
              </p:nvGrpSpPr>
              <p:grpSpPr bwMode="auto">
                <a:xfrm>
                  <a:off x="0" y="4320"/>
                  <a:ext cx="1794" cy="672"/>
                  <a:chOff x="0" y="4320"/>
                  <a:chExt cx="1794" cy="672"/>
                </a:xfrm>
              </p:grpSpPr>
              <p:sp>
                <p:nvSpPr>
                  <p:cNvPr id="8715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320"/>
                    <a:ext cx="1708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Религиозность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55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320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49" name="Group 236"/>
              <p:cNvGrpSpPr>
                <a:grpSpLocks/>
              </p:cNvGrpSpPr>
              <p:nvPr/>
            </p:nvGrpSpPr>
            <p:grpSpPr bwMode="auto">
              <a:xfrm>
                <a:off x="1794" y="4320"/>
                <a:ext cx="1705" cy="672"/>
                <a:chOff x="1794" y="4320"/>
                <a:chExt cx="1705" cy="672"/>
              </a:xfrm>
            </p:grpSpPr>
            <p:sp>
              <p:nvSpPr>
                <p:cNvPr id="87148" name="Rectangle 235"/>
                <p:cNvSpPr>
                  <a:spLocks noChangeArrowheads="1"/>
                </p:cNvSpPr>
                <p:nvPr/>
              </p:nvSpPr>
              <p:spPr bwMode="auto">
                <a:xfrm>
                  <a:off x="1794" y="4320"/>
                  <a:ext cx="1705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53" name="Group 234"/>
                <p:cNvGrpSpPr>
                  <a:grpSpLocks/>
                </p:cNvGrpSpPr>
                <p:nvPr/>
              </p:nvGrpSpPr>
              <p:grpSpPr bwMode="auto">
                <a:xfrm>
                  <a:off x="1794" y="4320"/>
                  <a:ext cx="1705" cy="672"/>
                  <a:chOff x="1794" y="4320"/>
                  <a:chExt cx="1705" cy="672"/>
                </a:xfrm>
              </p:grpSpPr>
              <p:sp>
                <p:nvSpPr>
                  <p:cNvPr id="8715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4320"/>
                    <a:ext cx="1619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Пассивная кооперация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5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4320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57" name="Group 240"/>
              <p:cNvGrpSpPr>
                <a:grpSpLocks/>
              </p:cNvGrpSpPr>
              <p:nvPr/>
            </p:nvGrpSpPr>
            <p:grpSpPr bwMode="auto">
              <a:xfrm>
                <a:off x="3499" y="4320"/>
                <a:ext cx="1691" cy="672"/>
                <a:chOff x="3499" y="4320"/>
                <a:chExt cx="1691" cy="672"/>
              </a:xfrm>
            </p:grpSpPr>
            <p:sp>
              <p:nvSpPr>
                <p:cNvPr id="8714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99" y="4320"/>
                  <a:ext cx="1691" cy="672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61" name="Group 238"/>
                <p:cNvGrpSpPr>
                  <a:grpSpLocks/>
                </p:cNvGrpSpPr>
                <p:nvPr/>
              </p:nvGrpSpPr>
              <p:grpSpPr bwMode="auto">
                <a:xfrm>
                  <a:off x="3499" y="4320"/>
                  <a:ext cx="1691" cy="672"/>
                  <a:chOff x="3499" y="4320"/>
                  <a:chExt cx="1691" cy="672"/>
                </a:xfrm>
              </p:grpSpPr>
              <p:sp>
                <p:nvSpPr>
                  <p:cNvPr id="8714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4320"/>
                    <a:ext cx="1605" cy="672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ru-RU" sz="1600" b="1">
                        <a:solidFill>
                          <a:srgbClr val="000066"/>
                        </a:solidFill>
                      </a:rPr>
                      <a:t>Конструктивная активность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47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4320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65" name="Group 244"/>
              <p:cNvGrpSpPr>
                <a:grpSpLocks/>
              </p:cNvGrpSpPr>
              <p:nvPr/>
            </p:nvGrpSpPr>
            <p:grpSpPr bwMode="auto">
              <a:xfrm>
                <a:off x="0" y="4992"/>
                <a:ext cx="1794" cy="480"/>
                <a:chOff x="0" y="4992"/>
                <a:chExt cx="1794" cy="480"/>
              </a:xfrm>
            </p:grpSpPr>
            <p:sp>
              <p:nvSpPr>
                <p:cNvPr id="87140" name="Rectangle 243"/>
                <p:cNvSpPr>
                  <a:spLocks noChangeArrowheads="1"/>
                </p:cNvSpPr>
                <p:nvPr/>
              </p:nvSpPr>
              <p:spPr bwMode="auto">
                <a:xfrm>
                  <a:off x="0" y="4992"/>
                  <a:ext cx="1794" cy="4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71" name="Group 242"/>
                <p:cNvGrpSpPr>
                  <a:grpSpLocks/>
                </p:cNvGrpSpPr>
                <p:nvPr/>
              </p:nvGrpSpPr>
              <p:grpSpPr bwMode="auto">
                <a:xfrm>
                  <a:off x="0" y="4992"/>
                  <a:ext cx="1794" cy="480"/>
                  <a:chOff x="0" y="4992"/>
                  <a:chExt cx="1794" cy="480"/>
                </a:xfrm>
              </p:grpSpPr>
              <p:sp>
                <p:nvSpPr>
                  <p:cNvPr id="8714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4992"/>
                    <a:ext cx="1708" cy="4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Относительность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43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2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75" name="Group 248"/>
              <p:cNvGrpSpPr>
                <a:grpSpLocks/>
              </p:cNvGrpSpPr>
              <p:nvPr/>
            </p:nvGrpSpPr>
            <p:grpSpPr bwMode="auto">
              <a:xfrm>
                <a:off x="1794" y="4992"/>
                <a:ext cx="1705" cy="480"/>
                <a:chOff x="1794" y="4992"/>
                <a:chExt cx="1705" cy="480"/>
              </a:xfrm>
            </p:grpSpPr>
            <p:sp>
              <p:nvSpPr>
                <p:cNvPr id="87136" name="Rectangle 247"/>
                <p:cNvSpPr>
                  <a:spLocks noChangeArrowheads="1"/>
                </p:cNvSpPr>
                <p:nvPr/>
              </p:nvSpPr>
              <p:spPr bwMode="auto">
                <a:xfrm>
                  <a:off x="1794" y="4992"/>
                  <a:ext cx="1705" cy="4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79" name="Group 246"/>
                <p:cNvGrpSpPr>
                  <a:grpSpLocks/>
                </p:cNvGrpSpPr>
                <p:nvPr/>
              </p:nvGrpSpPr>
              <p:grpSpPr bwMode="auto">
                <a:xfrm>
                  <a:off x="1794" y="4992"/>
                  <a:ext cx="1705" cy="480"/>
                  <a:chOff x="1794" y="4992"/>
                  <a:chExt cx="1705" cy="480"/>
                </a:xfrm>
              </p:grpSpPr>
              <p:sp>
                <p:nvSpPr>
                  <p:cNvPr id="8713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4992"/>
                    <a:ext cx="1619" cy="4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39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4992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83" name="Group 252"/>
              <p:cNvGrpSpPr>
                <a:grpSpLocks/>
              </p:cNvGrpSpPr>
              <p:nvPr/>
            </p:nvGrpSpPr>
            <p:grpSpPr bwMode="auto">
              <a:xfrm>
                <a:off x="3499" y="4992"/>
                <a:ext cx="1691" cy="480"/>
                <a:chOff x="3499" y="4992"/>
                <a:chExt cx="1691" cy="480"/>
              </a:xfrm>
            </p:grpSpPr>
            <p:sp>
              <p:nvSpPr>
                <p:cNvPr id="87132" name="Rectangle 251"/>
                <p:cNvSpPr>
                  <a:spLocks noChangeArrowheads="1"/>
                </p:cNvSpPr>
                <p:nvPr/>
              </p:nvSpPr>
              <p:spPr bwMode="auto">
                <a:xfrm>
                  <a:off x="3499" y="4992"/>
                  <a:ext cx="1691" cy="480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87" name="Group 250"/>
                <p:cNvGrpSpPr>
                  <a:grpSpLocks/>
                </p:cNvGrpSpPr>
                <p:nvPr/>
              </p:nvGrpSpPr>
              <p:grpSpPr bwMode="auto">
                <a:xfrm>
                  <a:off x="3499" y="4992"/>
                  <a:ext cx="1691" cy="480"/>
                  <a:chOff x="3499" y="4992"/>
                  <a:chExt cx="1691" cy="480"/>
                </a:xfrm>
              </p:grpSpPr>
              <p:sp>
                <p:nvSpPr>
                  <p:cNvPr id="8713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4992"/>
                    <a:ext cx="1605" cy="480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Отвлечение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35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4992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191" name="Group 254"/>
              <p:cNvGrpSpPr>
                <a:grpSpLocks/>
              </p:cNvGrpSpPr>
              <p:nvPr/>
            </p:nvGrpSpPr>
            <p:grpSpPr bwMode="auto">
              <a:xfrm>
                <a:off x="0" y="5472"/>
                <a:ext cx="5190" cy="480"/>
                <a:chOff x="0" y="5472"/>
                <a:chExt cx="5190" cy="480"/>
              </a:xfrm>
            </p:grpSpPr>
            <p:sp>
              <p:nvSpPr>
                <p:cNvPr id="87130" name="Rectangle 158"/>
                <p:cNvSpPr>
                  <a:spLocks noChangeArrowheads="1"/>
                </p:cNvSpPr>
                <p:nvPr/>
              </p:nvSpPr>
              <p:spPr bwMode="auto">
                <a:xfrm>
                  <a:off x="43" y="5472"/>
                  <a:ext cx="5104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ru-RU" sz="1600" b="1" i="1">
                      <a:solidFill>
                        <a:srgbClr val="000066"/>
                      </a:solidFill>
                    </a:rPr>
                    <a:t>Неадаптивные</a:t>
                  </a:r>
                  <a:endParaRPr lang="ru-RU" sz="1600" b="1">
                    <a:solidFill>
                      <a:srgbClr val="000066"/>
                    </a:solidFill>
                    <a:latin typeface="Courier New" pitchFamily="49" charset="0"/>
                    <a:cs typeface="Courier New" pitchFamily="49" charset="0"/>
                  </a:endParaRPr>
                </a:p>
                <a:p>
                  <a:pPr algn="ctr" eaLnBrk="0" hangingPunct="0"/>
                  <a:endParaRPr lang="ru-RU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87131" name="Rectangle 253"/>
                <p:cNvSpPr>
                  <a:spLocks noChangeArrowheads="1"/>
                </p:cNvSpPr>
                <p:nvPr/>
              </p:nvSpPr>
              <p:spPr bwMode="auto">
                <a:xfrm>
                  <a:off x="0" y="5472"/>
                  <a:ext cx="519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195" name="Group 258"/>
              <p:cNvGrpSpPr>
                <a:grpSpLocks/>
              </p:cNvGrpSpPr>
              <p:nvPr/>
            </p:nvGrpSpPr>
            <p:grpSpPr bwMode="auto">
              <a:xfrm>
                <a:off x="0" y="5952"/>
                <a:ext cx="1794" cy="672"/>
                <a:chOff x="0" y="5952"/>
                <a:chExt cx="1794" cy="672"/>
              </a:xfrm>
            </p:grpSpPr>
            <p:sp>
              <p:nvSpPr>
                <p:cNvPr id="87126" name="Rectangle 257"/>
                <p:cNvSpPr>
                  <a:spLocks noChangeArrowheads="1"/>
                </p:cNvSpPr>
                <p:nvPr/>
              </p:nvSpPr>
              <p:spPr bwMode="auto">
                <a:xfrm>
                  <a:off x="0" y="5952"/>
                  <a:ext cx="1794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199" name="Group 256"/>
                <p:cNvGrpSpPr>
                  <a:grpSpLocks/>
                </p:cNvGrpSpPr>
                <p:nvPr/>
              </p:nvGrpSpPr>
              <p:grpSpPr bwMode="auto">
                <a:xfrm>
                  <a:off x="0" y="5952"/>
                  <a:ext cx="1794" cy="672"/>
                  <a:chOff x="0" y="5952"/>
                  <a:chExt cx="1794" cy="672"/>
                </a:xfrm>
              </p:grpSpPr>
              <p:sp>
                <p:nvSpPr>
                  <p:cNvPr id="87128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5952"/>
                    <a:ext cx="1708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Смирение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29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952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03" name="Group 262"/>
              <p:cNvGrpSpPr>
                <a:grpSpLocks/>
              </p:cNvGrpSpPr>
              <p:nvPr/>
            </p:nvGrpSpPr>
            <p:grpSpPr bwMode="auto">
              <a:xfrm>
                <a:off x="1794" y="5952"/>
                <a:ext cx="1705" cy="672"/>
                <a:chOff x="1794" y="5952"/>
                <a:chExt cx="1705" cy="672"/>
              </a:xfrm>
            </p:grpSpPr>
            <p:sp>
              <p:nvSpPr>
                <p:cNvPr id="87122" name="Rectangle 261"/>
                <p:cNvSpPr>
                  <a:spLocks noChangeArrowheads="1"/>
                </p:cNvSpPr>
                <p:nvPr/>
              </p:nvSpPr>
              <p:spPr bwMode="auto">
                <a:xfrm>
                  <a:off x="1794" y="5952"/>
                  <a:ext cx="1705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14" name="Group 260"/>
                <p:cNvGrpSpPr>
                  <a:grpSpLocks/>
                </p:cNvGrpSpPr>
                <p:nvPr/>
              </p:nvGrpSpPr>
              <p:grpSpPr bwMode="auto">
                <a:xfrm>
                  <a:off x="1794" y="5952"/>
                  <a:ext cx="1705" cy="672"/>
                  <a:chOff x="1794" y="5952"/>
                  <a:chExt cx="1705" cy="672"/>
                </a:xfrm>
              </p:grpSpPr>
              <p:sp>
                <p:nvSpPr>
                  <p:cNvPr id="87124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5952"/>
                    <a:ext cx="1619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Самообвинение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25" name="Rectangle 259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5952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15" name="Group 266"/>
              <p:cNvGrpSpPr>
                <a:grpSpLocks/>
              </p:cNvGrpSpPr>
              <p:nvPr/>
            </p:nvGrpSpPr>
            <p:grpSpPr bwMode="auto">
              <a:xfrm>
                <a:off x="3499" y="5952"/>
                <a:ext cx="1691" cy="672"/>
                <a:chOff x="3499" y="5952"/>
                <a:chExt cx="1691" cy="672"/>
              </a:xfrm>
            </p:grpSpPr>
            <p:sp>
              <p:nvSpPr>
                <p:cNvPr id="87118" name="Rectangle 265"/>
                <p:cNvSpPr>
                  <a:spLocks noChangeArrowheads="1"/>
                </p:cNvSpPr>
                <p:nvPr/>
              </p:nvSpPr>
              <p:spPr bwMode="auto">
                <a:xfrm>
                  <a:off x="3499" y="5952"/>
                  <a:ext cx="1691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16" name="Group 264"/>
                <p:cNvGrpSpPr>
                  <a:grpSpLocks/>
                </p:cNvGrpSpPr>
                <p:nvPr/>
              </p:nvGrpSpPr>
              <p:grpSpPr bwMode="auto">
                <a:xfrm>
                  <a:off x="3499" y="5952"/>
                  <a:ext cx="1691" cy="672"/>
                  <a:chOff x="3499" y="5952"/>
                  <a:chExt cx="1691" cy="672"/>
                </a:xfrm>
              </p:grpSpPr>
              <p:sp>
                <p:nvSpPr>
                  <p:cNvPr id="87120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5952"/>
                    <a:ext cx="1605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Активное избегание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21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5952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17" name="Group 270"/>
              <p:cNvGrpSpPr>
                <a:grpSpLocks/>
              </p:cNvGrpSpPr>
              <p:nvPr/>
            </p:nvGrpSpPr>
            <p:grpSpPr bwMode="auto">
              <a:xfrm>
                <a:off x="0" y="6624"/>
                <a:ext cx="1794" cy="480"/>
                <a:chOff x="0" y="6624"/>
                <a:chExt cx="1794" cy="480"/>
              </a:xfrm>
            </p:grpSpPr>
            <p:sp>
              <p:nvSpPr>
                <p:cNvPr id="87114" name="Rectangle 269"/>
                <p:cNvSpPr>
                  <a:spLocks noChangeArrowheads="1"/>
                </p:cNvSpPr>
                <p:nvPr/>
              </p:nvSpPr>
              <p:spPr bwMode="auto">
                <a:xfrm>
                  <a:off x="0" y="6624"/>
                  <a:ext cx="1794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18" name="Group 268"/>
                <p:cNvGrpSpPr>
                  <a:grpSpLocks/>
                </p:cNvGrpSpPr>
                <p:nvPr/>
              </p:nvGrpSpPr>
              <p:grpSpPr bwMode="auto">
                <a:xfrm>
                  <a:off x="0" y="6624"/>
                  <a:ext cx="1794" cy="480"/>
                  <a:chOff x="0" y="6624"/>
                  <a:chExt cx="1794" cy="480"/>
                </a:xfrm>
              </p:grpSpPr>
              <p:sp>
                <p:nvSpPr>
                  <p:cNvPr id="87116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6624"/>
                    <a:ext cx="1708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Растерянность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17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6624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19" name="Group 274"/>
              <p:cNvGrpSpPr>
                <a:grpSpLocks/>
              </p:cNvGrpSpPr>
              <p:nvPr/>
            </p:nvGrpSpPr>
            <p:grpSpPr bwMode="auto">
              <a:xfrm>
                <a:off x="1794" y="6624"/>
                <a:ext cx="1705" cy="480"/>
                <a:chOff x="1794" y="6624"/>
                <a:chExt cx="1705" cy="480"/>
              </a:xfrm>
            </p:grpSpPr>
            <p:sp>
              <p:nvSpPr>
                <p:cNvPr id="87110" name="Rectangle 273"/>
                <p:cNvSpPr>
                  <a:spLocks noChangeArrowheads="1"/>
                </p:cNvSpPr>
                <p:nvPr/>
              </p:nvSpPr>
              <p:spPr bwMode="auto">
                <a:xfrm>
                  <a:off x="1794" y="6624"/>
                  <a:ext cx="1705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0" name="Group 272"/>
                <p:cNvGrpSpPr>
                  <a:grpSpLocks/>
                </p:cNvGrpSpPr>
                <p:nvPr/>
              </p:nvGrpSpPr>
              <p:grpSpPr bwMode="auto">
                <a:xfrm>
                  <a:off x="1794" y="6624"/>
                  <a:ext cx="1705" cy="480"/>
                  <a:chOff x="1794" y="6624"/>
                  <a:chExt cx="1705" cy="480"/>
                </a:xfrm>
              </p:grpSpPr>
              <p:sp>
                <p:nvSpPr>
                  <p:cNvPr id="87112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6624"/>
                    <a:ext cx="1619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Агрессивность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13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6624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1" name="Group 278"/>
              <p:cNvGrpSpPr>
                <a:grpSpLocks/>
              </p:cNvGrpSpPr>
              <p:nvPr/>
            </p:nvGrpSpPr>
            <p:grpSpPr bwMode="auto">
              <a:xfrm>
                <a:off x="3499" y="6624"/>
                <a:ext cx="1691" cy="480"/>
                <a:chOff x="3499" y="6624"/>
                <a:chExt cx="1691" cy="480"/>
              </a:xfrm>
            </p:grpSpPr>
            <p:sp>
              <p:nvSpPr>
                <p:cNvPr id="87106" name="Rectangle 277"/>
                <p:cNvSpPr>
                  <a:spLocks noChangeArrowheads="1"/>
                </p:cNvSpPr>
                <p:nvPr/>
              </p:nvSpPr>
              <p:spPr bwMode="auto">
                <a:xfrm>
                  <a:off x="3499" y="6624"/>
                  <a:ext cx="1691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2" name="Group 276"/>
                <p:cNvGrpSpPr>
                  <a:grpSpLocks/>
                </p:cNvGrpSpPr>
                <p:nvPr/>
              </p:nvGrpSpPr>
              <p:grpSpPr bwMode="auto">
                <a:xfrm>
                  <a:off x="3499" y="6624"/>
                  <a:ext cx="1691" cy="480"/>
                  <a:chOff x="3499" y="6624"/>
                  <a:chExt cx="1691" cy="480"/>
                </a:xfrm>
              </p:grpSpPr>
              <p:sp>
                <p:nvSpPr>
                  <p:cNvPr id="87108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6624"/>
                    <a:ext cx="1605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Отступление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09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6624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3" name="Group 282"/>
              <p:cNvGrpSpPr>
                <a:grpSpLocks/>
              </p:cNvGrpSpPr>
              <p:nvPr/>
            </p:nvGrpSpPr>
            <p:grpSpPr bwMode="auto">
              <a:xfrm>
                <a:off x="0" y="7104"/>
                <a:ext cx="1794" cy="480"/>
                <a:chOff x="0" y="7104"/>
                <a:chExt cx="1794" cy="480"/>
              </a:xfrm>
            </p:grpSpPr>
            <p:sp>
              <p:nvSpPr>
                <p:cNvPr id="87102" name="Rectangle 281"/>
                <p:cNvSpPr>
                  <a:spLocks noChangeArrowheads="1"/>
                </p:cNvSpPr>
                <p:nvPr/>
              </p:nvSpPr>
              <p:spPr bwMode="auto">
                <a:xfrm>
                  <a:off x="0" y="7104"/>
                  <a:ext cx="1794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4" name="Group 280"/>
                <p:cNvGrpSpPr>
                  <a:grpSpLocks/>
                </p:cNvGrpSpPr>
                <p:nvPr/>
              </p:nvGrpSpPr>
              <p:grpSpPr bwMode="auto">
                <a:xfrm>
                  <a:off x="0" y="7104"/>
                  <a:ext cx="1794" cy="480"/>
                  <a:chOff x="0" y="7104"/>
                  <a:chExt cx="1794" cy="480"/>
                </a:xfrm>
              </p:grpSpPr>
              <p:sp>
                <p:nvSpPr>
                  <p:cNvPr id="87104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7104"/>
                    <a:ext cx="1708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Диссимуляция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05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104"/>
                    <a:ext cx="1794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5" name="Group 286"/>
              <p:cNvGrpSpPr>
                <a:grpSpLocks/>
              </p:cNvGrpSpPr>
              <p:nvPr/>
            </p:nvGrpSpPr>
            <p:grpSpPr bwMode="auto">
              <a:xfrm>
                <a:off x="1794" y="7104"/>
                <a:ext cx="1705" cy="480"/>
                <a:chOff x="1794" y="7104"/>
                <a:chExt cx="1705" cy="480"/>
              </a:xfrm>
            </p:grpSpPr>
            <p:sp>
              <p:nvSpPr>
                <p:cNvPr id="87098" name="Rectangle 285"/>
                <p:cNvSpPr>
                  <a:spLocks noChangeArrowheads="1"/>
                </p:cNvSpPr>
                <p:nvPr/>
              </p:nvSpPr>
              <p:spPr bwMode="auto">
                <a:xfrm>
                  <a:off x="1794" y="7104"/>
                  <a:ext cx="1705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6" name="Group 284"/>
                <p:cNvGrpSpPr>
                  <a:grpSpLocks/>
                </p:cNvGrpSpPr>
                <p:nvPr/>
              </p:nvGrpSpPr>
              <p:grpSpPr bwMode="auto">
                <a:xfrm>
                  <a:off x="1794" y="7104"/>
                  <a:ext cx="1705" cy="480"/>
                  <a:chOff x="1794" y="7104"/>
                  <a:chExt cx="1705" cy="480"/>
                </a:xfrm>
              </p:grpSpPr>
              <p:sp>
                <p:nvSpPr>
                  <p:cNvPr id="87100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7104"/>
                    <a:ext cx="1619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Покорность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101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7104"/>
                    <a:ext cx="1705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7" name="Group 290"/>
              <p:cNvGrpSpPr>
                <a:grpSpLocks/>
              </p:cNvGrpSpPr>
              <p:nvPr/>
            </p:nvGrpSpPr>
            <p:grpSpPr bwMode="auto">
              <a:xfrm>
                <a:off x="3499" y="7104"/>
                <a:ext cx="1691" cy="480"/>
                <a:chOff x="3499" y="7104"/>
                <a:chExt cx="1691" cy="480"/>
              </a:xfrm>
            </p:grpSpPr>
            <p:sp>
              <p:nvSpPr>
                <p:cNvPr id="87094" name="Rectangle 289"/>
                <p:cNvSpPr>
                  <a:spLocks noChangeArrowheads="1"/>
                </p:cNvSpPr>
                <p:nvPr/>
              </p:nvSpPr>
              <p:spPr bwMode="auto">
                <a:xfrm>
                  <a:off x="3499" y="7104"/>
                  <a:ext cx="1691" cy="480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28" name="Group 288"/>
                <p:cNvGrpSpPr>
                  <a:grpSpLocks/>
                </p:cNvGrpSpPr>
                <p:nvPr/>
              </p:nvGrpSpPr>
              <p:grpSpPr bwMode="auto">
                <a:xfrm>
                  <a:off x="3499" y="7104"/>
                  <a:ext cx="1691" cy="480"/>
                  <a:chOff x="3499" y="7104"/>
                  <a:chExt cx="1691" cy="480"/>
                </a:xfrm>
              </p:grpSpPr>
              <p:sp>
                <p:nvSpPr>
                  <p:cNvPr id="8709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7104"/>
                    <a:ext cx="1605" cy="480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97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7104"/>
                    <a:ext cx="1691" cy="480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29" name="Group 294"/>
              <p:cNvGrpSpPr>
                <a:grpSpLocks/>
              </p:cNvGrpSpPr>
              <p:nvPr/>
            </p:nvGrpSpPr>
            <p:grpSpPr bwMode="auto">
              <a:xfrm>
                <a:off x="0" y="7584"/>
                <a:ext cx="1794" cy="672"/>
                <a:chOff x="0" y="7584"/>
                <a:chExt cx="1794" cy="672"/>
              </a:xfrm>
            </p:grpSpPr>
            <p:sp>
              <p:nvSpPr>
                <p:cNvPr id="87090" name="Rectangle 293"/>
                <p:cNvSpPr>
                  <a:spLocks noChangeArrowheads="1"/>
                </p:cNvSpPr>
                <p:nvPr/>
              </p:nvSpPr>
              <p:spPr bwMode="auto">
                <a:xfrm>
                  <a:off x="0" y="7584"/>
                  <a:ext cx="1794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230" name="Group 292"/>
                <p:cNvGrpSpPr>
                  <a:grpSpLocks/>
                </p:cNvGrpSpPr>
                <p:nvPr/>
              </p:nvGrpSpPr>
              <p:grpSpPr bwMode="auto">
                <a:xfrm>
                  <a:off x="0" y="7584"/>
                  <a:ext cx="1794" cy="672"/>
                  <a:chOff x="0" y="7584"/>
                  <a:chExt cx="1794" cy="672"/>
                </a:xfrm>
              </p:grpSpPr>
              <p:sp>
                <p:nvSpPr>
                  <p:cNvPr id="8709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7584"/>
                    <a:ext cx="1708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Игнорирование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93" name="Rectangle 29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7584"/>
                    <a:ext cx="1794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231" name="Group 298"/>
              <p:cNvGrpSpPr>
                <a:grpSpLocks/>
              </p:cNvGrpSpPr>
              <p:nvPr/>
            </p:nvGrpSpPr>
            <p:grpSpPr bwMode="auto">
              <a:xfrm>
                <a:off x="1794" y="7584"/>
                <a:ext cx="1705" cy="672"/>
                <a:chOff x="1794" y="7584"/>
                <a:chExt cx="1705" cy="672"/>
              </a:xfrm>
            </p:grpSpPr>
            <p:sp>
              <p:nvSpPr>
                <p:cNvPr id="87086" name="Rectangle 297"/>
                <p:cNvSpPr>
                  <a:spLocks noChangeArrowheads="1"/>
                </p:cNvSpPr>
                <p:nvPr/>
              </p:nvSpPr>
              <p:spPr bwMode="auto">
                <a:xfrm>
                  <a:off x="1794" y="7584"/>
                  <a:ext cx="1705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040" name="Group 296"/>
                <p:cNvGrpSpPr>
                  <a:grpSpLocks/>
                </p:cNvGrpSpPr>
                <p:nvPr/>
              </p:nvGrpSpPr>
              <p:grpSpPr bwMode="auto">
                <a:xfrm>
                  <a:off x="1794" y="7584"/>
                  <a:ext cx="1705" cy="672"/>
                  <a:chOff x="1794" y="7584"/>
                  <a:chExt cx="1705" cy="672"/>
                </a:xfrm>
              </p:grpSpPr>
              <p:sp>
                <p:nvSpPr>
                  <p:cNvPr id="87088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7584"/>
                    <a:ext cx="1619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solidFill>
                          <a:srgbClr val="000066"/>
                        </a:solidFill>
                      </a:rPr>
                      <a:t>Подавление эмоций</a:t>
                    </a:r>
                    <a:endParaRPr lang="ru-RU" sz="1600" b="1">
                      <a:solidFill>
                        <a:srgbClr val="000066"/>
                      </a:solidFill>
                      <a:latin typeface="Courier New" pitchFamily="49" charset="0"/>
                      <a:cs typeface="Courier New" pitchFamily="49" charset="0"/>
                    </a:endParaRPr>
                  </a:p>
                  <a:p>
                    <a:pPr algn="ctr" eaLnBrk="0" hangingPunct="0"/>
                    <a:endParaRPr lang="ru-RU" sz="1600" b="1">
                      <a:solidFill>
                        <a:srgbClr val="000066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89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7584"/>
                    <a:ext cx="1705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7041" name="Group 302"/>
              <p:cNvGrpSpPr>
                <a:grpSpLocks/>
              </p:cNvGrpSpPr>
              <p:nvPr/>
            </p:nvGrpSpPr>
            <p:grpSpPr bwMode="auto">
              <a:xfrm>
                <a:off x="3499" y="7584"/>
                <a:ext cx="1691" cy="672"/>
                <a:chOff x="3499" y="7584"/>
                <a:chExt cx="1691" cy="672"/>
              </a:xfrm>
            </p:grpSpPr>
            <p:sp>
              <p:nvSpPr>
                <p:cNvPr id="87082" name="Rectangle 301"/>
                <p:cNvSpPr>
                  <a:spLocks noChangeArrowheads="1"/>
                </p:cNvSpPr>
                <p:nvPr/>
              </p:nvSpPr>
              <p:spPr bwMode="auto">
                <a:xfrm>
                  <a:off x="3499" y="7584"/>
                  <a:ext cx="1691" cy="672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7042" name="Group 300"/>
                <p:cNvGrpSpPr>
                  <a:grpSpLocks/>
                </p:cNvGrpSpPr>
                <p:nvPr/>
              </p:nvGrpSpPr>
              <p:grpSpPr bwMode="auto">
                <a:xfrm>
                  <a:off x="3499" y="7584"/>
                  <a:ext cx="1691" cy="672"/>
                  <a:chOff x="3499" y="7584"/>
                  <a:chExt cx="1691" cy="672"/>
                </a:xfrm>
              </p:grpSpPr>
              <p:sp>
                <p:nvSpPr>
                  <p:cNvPr id="87084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3542" y="7584"/>
                    <a:ext cx="1605" cy="672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600" b="1">
                        <a:latin typeface="Courier New" pitchFamily="49" charset="0"/>
                        <a:cs typeface="Courier New" pitchFamily="49" charset="0"/>
                      </a:rPr>
                      <a:t> </a:t>
                    </a:r>
                  </a:p>
                  <a:p>
                    <a:pPr algn="ctr" eaLnBrk="0" hangingPunct="0"/>
                    <a:endParaRPr lang="ru-RU" sz="1600" b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085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7584"/>
                    <a:ext cx="1691" cy="67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87045" name="Rectangle 304"/>
            <p:cNvSpPr>
              <a:spLocks noChangeArrowheads="1"/>
            </p:cNvSpPr>
            <p:nvPr/>
          </p:nvSpPr>
          <p:spPr bwMode="auto">
            <a:xfrm>
              <a:off x="-3" y="-3"/>
              <a:ext cx="5196" cy="826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43" name="Прямоугольник 174"/>
          <p:cNvSpPr>
            <a:spLocks noChangeArrowheads="1"/>
          </p:cNvSpPr>
          <p:nvPr/>
        </p:nvSpPr>
        <p:spPr bwMode="auto">
          <a:xfrm>
            <a:off x="323528" y="188640"/>
            <a:ext cx="8248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Классификация стратегий </a:t>
            </a:r>
            <a:r>
              <a:rPr lang="ru-RU" sz="2800" b="1" dirty="0">
                <a:solidFill>
                  <a:srgbClr val="000099"/>
                </a:solidFill>
              </a:rPr>
              <a:t>поведения</a:t>
            </a: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i="1" dirty="0">
                <a:solidFill>
                  <a:srgbClr val="000099"/>
                </a:solidFill>
              </a:rPr>
              <a:t>(по </a:t>
            </a:r>
            <a:r>
              <a:rPr lang="ru-RU" sz="2800" i="1" dirty="0" err="1">
                <a:solidFill>
                  <a:srgbClr val="000099"/>
                </a:solidFill>
              </a:rPr>
              <a:t>Хайму</a:t>
            </a:r>
            <a:r>
              <a:rPr lang="ru-RU" sz="2800" i="1" dirty="0">
                <a:solidFill>
                  <a:srgbClr val="000099"/>
                </a:solidFill>
              </a:rPr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Адаптивные стратегии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Проблемный анализ</a:t>
            </a:r>
          </a:p>
          <a:p>
            <a:r>
              <a:rPr lang="ru-RU" b="1" dirty="0" smtClean="0"/>
              <a:t>Установка собственной ценности</a:t>
            </a:r>
          </a:p>
          <a:p>
            <a:r>
              <a:rPr lang="ru-RU" b="1" dirty="0" smtClean="0"/>
              <a:t>Сохранение самообладания</a:t>
            </a:r>
          </a:p>
          <a:p>
            <a:r>
              <a:rPr lang="ru-RU" b="1" dirty="0" smtClean="0"/>
              <a:t>Протест</a:t>
            </a:r>
          </a:p>
          <a:p>
            <a:r>
              <a:rPr lang="ru-RU" b="1" dirty="0" smtClean="0"/>
              <a:t>Оптимизм</a:t>
            </a:r>
          </a:p>
          <a:p>
            <a:r>
              <a:rPr lang="ru-RU" b="1" dirty="0" smtClean="0"/>
              <a:t>Сотрудничество </a:t>
            </a:r>
          </a:p>
          <a:p>
            <a:r>
              <a:rPr lang="ru-RU" b="1" dirty="0" smtClean="0"/>
              <a:t>Альтруизм</a:t>
            </a:r>
          </a:p>
          <a:p>
            <a:r>
              <a:rPr lang="ru-RU" b="1" dirty="0" smtClean="0"/>
              <a:t>Обращение</a:t>
            </a:r>
            <a:endParaRPr lang="ru-RU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543956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Относительно адаптивные стратегии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Придача смысла</a:t>
            </a:r>
          </a:p>
          <a:p>
            <a:r>
              <a:rPr lang="ru-RU" b="1" dirty="0" smtClean="0"/>
              <a:t>Религиозность</a:t>
            </a:r>
          </a:p>
          <a:p>
            <a:r>
              <a:rPr lang="ru-RU" b="1" dirty="0" smtClean="0"/>
              <a:t>Относительность</a:t>
            </a:r>
          </a:p>
          <a:p>
            <a:r>
              <a:rPr lang="ru-RU" b="1" dirty="0" smtClean="0"/>
              <a:t>Эмоциональная разрядка </a:t>
            </a:r>
          </a:p>
          <a:p>
            <a:r>
              <a:rPr lang="ru-RU" b="1" dirty="0" smtClean="0"/>
              <a:t>Пассивная кооперация</a:t>
            </a:r>
          </a:p>
          <a:p>
            <a:r>
              <a:rPr lang="ru-RU" b="1" dirty="0" smtClean="0"/>
              <a:t>Компенсация</a:t>
            </a:r>
          </a:p>
          <a:p>
            <a:r>
              <a:rPr lang="ru-RU" b="1" dirty="0" smtClean="0"/>
              <a:t>Отвлечение</a:t>
            </a:r>
          </a:p>
          <a:p>
            <a:r>
              <a:rPr lang="ru-RU" b="1" dirty="0" smtClean="0"/>
              <a:t>Конструктивная активность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Неадаптивные стратегии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Смирение, Покорность</a:t>
            </a:r>
          </a:p>
          <a:p>
            <a:r>
              <a:rPr lang="ru-RU" b="1" dirty="0" smtClean="0"/>
              <a:t>Растерянность</a:t>
            </a:r>
          </a:p>
          <a:p>
            <a:r>
              <a:rPr lang="ru-RU" b="1" dirty="0" smtClean="0"/>
              <a:t>Диссимуляция</a:t>
            </a:r>
          </a:p>
          <a:p>
            <a:r>
              <a:rPr lang="ru-RU" b="1" dirty="0" smtClean="0"/>
              <a:t>Игнорирование</a:t>
            </a:r>
          </a:p>
          <a:p>
            <a:r>
              <a:rPr lang="ru-RU" b="1" dirty="0" smtClean="0"/>
              <a:t>Самообвинение</a:t>
            </a:r>
          </a:p>
          <a:p>
            <a:r>
              <a:rPr lang="ru-RU" b="1" dirty="0" smtClean="0"/>
              <a:t>Агрессивность</a:t>
            </a:r>
          </a:p>
          <a:p>
            <a:r>
              <a:rPr lang="ru-RU" b="1" dirty="0" smtClean="0"/>
              <a:t>Подавление эмоций</a:t>
            </a:r>
          </a:p>
          <a:p>
            <a:r>
              <a:rPr lang="ru-RU" b="1" dirty="0" smtClean="0"/>
              <a:t>Активное избегание, Отступление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981020" y="214290"/>
            <a:ext cx="7534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0066"/>
                </a:solidFill>
                <a:latin typeface="Arial" charset="0"/>
              </a:rPr>
              <a:t>Биопсихосоциальная</a:t>
            </a:r>
            <a:r>
              <a:rPr lang="ru-RU" sz="2800" b="1" dirty="0">
                <a:solidFill>
                  <a:srgbClr val="000066"/>
                </a:solidFill>
                <a:latin typeface="Arial" charset="0"/>
              </a:rPr>
              <a:t> модель самозащиты </a:t>
            </a:r>
            <a:r>
              <a:rPr lang="ru-RU" sz="2800" b="1" dirty="0" smtClean="0">
                <a:solidFill>
                  <a:srgbClr val="000066"/>
                </a:solidFill>
                <a:latin typeface="Arial" charset="0"/>
              </a:rPr>
              <a:t>от информационно-психологического разрушения</a:t>
            </a:r>
            <a:endParaRPr lang="ru-RU" sz="2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4147" name="AutoShape 3"/>
          <p:cNvSpPr>
            <a:spLocks noChangeArrowheads="1"/>
          </p:cNvSpPr>
          <p:nvPr/>
        </p:nvSpPr>
        <p:spPr bwMode="auto">
          <a:xfrm>
            <a:off x="514320" y="1524000"/>
            <a:ext cx="8305800" cy="4343400"/>
          </a:xfrm>
          <a:prstGeom prst="triangle">
            <a:avLst>
              <a:gd name="adj" fmla="val 49713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2038320" y="4191000"/>
            <a:ext cx="5181600" cy="4270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здоровье-сберегающее поведение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733520" y="4648200"/>
            <a:ext cx="5867400" cy="4270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самозащита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1352520" y="5029200"/>
            <a:ext cx="6629400" cy="4270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разумный эгоизм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971520" y="5410200"/>
            <a:ext cx="7391400" cy="4270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  <a:latin typeface="Times New Roman" pitchFamily="18" charset="0"/>
              </a:rPr>
              <a:t>потребности и ресурсы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 flipV="1">
            <a:off x="357158" y="2714620"/>
            <a:ext cx="0" cy="31242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638520" y="2743200"/>
            <a:ext cx="2057400" cy="701675"/>
          </a:xfrm>
          <a:prstGeom prst="rect">
            <a:avLst/>
          </a:prstGeom>
          <a:solidFill>
            <a:srgbClr val="FAFDC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CC"/>
                </a:solidFill>
                <a:latin typeface="Times New Roman" pitchFamily="18" charset="0"/>
              </a:rPr>
              <a:t>восстановление со-знания</a:t>
            </a:r>
            <a:r>
              <a:rPr lang="ru-RU"/>
              <a:t> 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2800320" y="3429000"/>
            <a:ext cx="3581400" cy="711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E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расширение пространства                                    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осознанного проживания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700962" cy="78581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Фермент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642938" y="1428750"/>
            <a:ext cx="7815262" cy="466725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Функция ферментов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Строение ферментов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Синтез ферментов и его регуляция диетой, витаминами, биодобавками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Заместительная терапия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Антиферменты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343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 !</a:t>
            </a:r>
          </a:p>
        </p:txBody>
      </p: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752600" y="3886200"/>
            <a:ext cx="5562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E-mail</a:t>
            </a:r>
            <a:r>
              <a:rPr lang="ru-RU" sz="2400" b="1" dirty="0">
                <a:solidFill>
                  <a:srgbClr val="000066"/>
                </a:solidFill>
              </a:rPr>
              <a:t>:</a:t>
            </a:r>
            <a:r>
              <a:rPr lang="en-US" sz="2400" b="1" dirty="0">
                <a:solidFill>
                  <a:srgbClr val="000066"/>
                </a:solidFill>
              </a:rPr>
              <a:t> kam1950@mail.ru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Карпов Анатолий Михайлович</a:t>
            </a: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г. Казань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1600200" y="5029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akamar.narod.ru/Science/229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571500"/>
            <a:ext cx="454660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172450" cy="857250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Структура генома человека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858250" cy="5643563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Геномом (от слов ген + хромосома) - совокупность всей наследственной информации организма. </a:t>
            </a:r>
          </a:p>
          <a:p>
            <a:r>
              <a:rPr lang="ru-RU" b="1" smtClean="0">
                <a:latin typeface="Arial" charset="0"/>
                <a:cs typeface="Arial" charset="0"/>
              </a:rPr>
              <a:t>Размер генома человека составляет 3 миллиарда пар оснований. Каждая из 23 пар хромосом содержит отдельную линейную двунитевую молекулу ДНК. Размер ДНК в самой большой хромосоме - 250 миллионов пар нуклеотидов, а в самой маленькой - 47 млн</a:t>
            </a:r>
            <a:r>
              <a:rPr lang="ru-RU" smtClean="0">
                <a:cs typeface="Aharoni" pitchFamily="2" charset="-79"/>
              </a:rPr>
              <a:t>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7700963" cy="107156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Продолжение </a:t>
            </a:r>
            <a:br>
              <a:rPr lang="ru-RU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структура генома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572500" cy="535781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Количество генов у человека 20-28 </a:t>
            </a:r>
            <a:r>
              <a:rPr lang="ru-RU" b="1" dirty="0" err="1" smtClean="0">
                <a:latin typeface="Arial" charset="0"/>
                <a:cs typeface="Arial" charset="0"/>
              </a:rPr>
              <a:t>тыс</a:t>
            </a:r>
            <a:endParaRPr lang="ru-RU" dirty="0" smtClean="0">
              <a:latin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cs typeface="Arial" charset="0"/>
              </a:rPr>
              <a:t>Средний размер гена в хромосоме около 50 тысяч пар нуклеотидов. </a:t>
            </a:r>
          </a:p>
          <a:p>
            <a:r>
              <a:rPr lang="ru-RU" dirty="0" smtClean="0">
                <a:latin typeface="Arial" charset="0"/>
                <a:cs typeface="Arial" charset="0"/>
              </a:rPr>
              <a:t>Самые короткие гены содержат всего два десятка букв-нуклеотидов, например, гены </a:t>
            </a:r>
            <a:r>
              <a:rPr lang="ru-RU" dirty="0" err="1" smtClean="0">
                <a:latin typeface="Arial" charset="0"/>
                <a:cs typeface="Arial" charset="0"/>
              </a:rPr>
              <a:t>эндорфинов</a:t>
            </a:r>
            <a:r>
              <a:rPr lang="ru-RU" dirty="0" smtClean="0">
                <a:latin typeface="Arial" charset="0"/>
                <a:cs typeface="Arial" charset="0"/>
              </a:rPr>
              <a:t> - белков, вызывающих ощущение удовольствия.</a:t>
            </a:r>
          </a:p>
          <a:p>
            <a:r>
              <a:rPr lang="ru-RU" dirty="0" smtClean="0">
                <a:latin typeface="Arial" charset="0"/>
                <a:cs typeface="Arial" charset="0"/>
              </a:rPr>
              <a:t> Самый длинный ген, кодирующий один из белков мышц - </a:t>
            </a:r>
            <a:r>
              <a:rPr lang="ru-RU" dirty="0" err="1" smtClean="0">
                <a:latin typeface="Arial" charset="0"/>
                <a:cs typeface="Arial" charset="0"/>
              </a:rPr>
              <a:t>миодистрофин</a:t>
            </a:r>
            <a:r>
              <a:rPr lang="ru-RU" dirty="0" smtClean="0">
                <a:latin typeface="Arial" charset="0"/>
                <a:cs typeface="Arial" charset="0"/>
              </a:rPr>
              <a:t>, содержит 2,5 миллиона букв.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2017</Words>
  <PresentationFormat>Экран (4:3)</PresentationFormat>
  <Paragraphs>347</Paragraphs>
  <Slides>60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Тема Office</vt:lpstr>
      <vt:lpstr>Лист Microsoft Office Excel 97-2003</vt:lpstr>
      <vt:lpstr>Саногенез</vt:lpstr>
      <vt:lpstr>Слайд 2</vt:lpstr>
      <vt:lpstr>Вещество</vt:lpstr>
      <vt:lpstr>Процесс</vt:lpstr>
      <vt:lpstr> Материальный субстрат и алгоритм отражательной  деятельности </vt:lpstr>
      <vt:lpstr>Фермент</vt:lpstr>
      <vt:lpstr>Слайд 7</vt:lpstr>
      <vt:lpstr> Структура генома человека </vt:lpstr>
      <vt:lpstr>Продолжение  структура генома</vt:lpstr>
      <vt:lpstr>Слайд 10</vt:lpstr>
      <vt:lpstr>Слайд 11</vt:lpstr>
      <vt:lpstr>Роль генома</vt:lpstr>
      <vt:lpstr>Значение ДНК </vt:lpstr>
      <vt:lpstr>На ДНК можно действовать речью</vt:lpstr>
      <vt:lpstr>Люди способны менять биологию посредством мыслей и чувств</vt:lpstr>
      <vt:lpstr>Слайд 16</vt:lpstr>
      <vt:lpstr>Термические генотоксические факторы</vt:lpstr>
      <vt:lpstr>Радиационные генотоксические факторы</vt:lpstr>
      <vt:lpstr>Продолжение</vt:lpstr>
      <vt:lpstr>Продолжение</vt:lpstr>
      <vt:lpstr>Химические генотоксические факторы</vt:lpstr>
      <vt:lpstr>Продолжение- химия</vt:lpstr>
      <vt:lpstr>Продолжение - химия</vt:lpstr>
      <vt:lpstr>Продолжение - химия</vt:lpstr>
      <vt:lpstr>Продолжение - химия</vt:lpstr>
      <vt:lpstr>Продолжение - химия</vt:lpstr>
      <vt:lpstr>Продолжение - химия</vt:lpstr>
      <vt:lpstr>Продолжение - химия</vt:lpstr>
      <vt:lpstr>Продолжение - химия</vt:lpstr>
      <vt:lpstr>Продолжение - химия</vt:lpstr>
      <vt:lpstr>ГМО организмы</vt:lpstr>
      <vt:lpstr>Эндогенные генотоксические факторы</vt:lpstr>
      <vt:lpstr>Слайд 33</vt:lpstr>
      <vt:lpstr>Слайд 34</vt:lpstr>
      <vt:lpstr>Слайд 35</vt:lpstr>
      <vt:lpstr>Слайд 36</vt:lpstr>
      <vt:lpstr>Репарация</vt:lpstr>
      <vt:lpstr>Реституция</vt:lpstr>
      <vt:lpstr>Регенерация</vt:lpstr>
      <vt:lpstr>Адаптация</vt:lpstr>
      <vt:lpstr>Компенсация </vt:lpstr>
      <vt:lpstr>Гормоны</vt:lpstr>
      <vt:lpstr>Нагрузки</vt:lpstr>
      <vt:lpstr>Слайд 44</vt:lpstr>
      <vt:lpstr>Экстраполяция саногенеза</vt:lpstr>
      <vt:lpstr>Продолжение</vt:lpstr>
      <vt:lpstr>Духовные,  информационные,  психологические социальные составляющие  саногенеза </vt:lpstr>
      <vt:lpstr>Слайд 48</vt:lpstr>
      <vt:lpstr>Слайд 49</vt:lpstr>
      <vt:lpstr>Слайд 50</vt:lpstr>
      <vt:lpstr>Слайд 51</vt:lpstr>
      <vt:lpstr>4-я точка опоры. Структура нормальной психической деятельности</vt:lpstr>
      <vt:lpstr>5. Механизм и результат опьянения</vt:lpstr>
      <vt:lpstr>Слайд 54</vt:lpstr>
      <vt:lpstr>Слайд 55</vt:lpstr>
      <vt:lpstr>Адаптивные стратегии</vt:lpstr>
      <vt:lpstr>Относительно адаптивные стратегии</vt:lpstr>
      <vt:lpstr>Неадаптивные стратегии</vt:lpstr>
      <vt:lpstr>Слайд 59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23</cp:revision>
  <dcterms:created xsi:type="dcterms:W3CDTF">2016-04-18T17:29:13Z</dcterms:created>
  <dcterms:modified xsi:type="dcterms:W3CDTF">2016-12-18T18:08:59Z</dcterms:modified>
</cp:coreProperties>
</file>